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35"/>
  </p:notesMasterIdLst>
  <p:handoutMasterIdLst>
    <p:handoutMasterId r:id="rId36"/>
  </p:handoutMasterIdLst>
  <p:sldIdLst>
    <p:sldId id="482" r:id="rId2"/>
    <p:sldId id="343" r:id="rId3"/>
    <p:sldId id="330" r:id="rId4"/>
    <p:sldId id="483" r:id="rId5"/>
    <p:sldId id="389" r:id="rId6"/>
    <p:sldId id="478" r:id="rId7"/>
    <p:sldId id="486" r:id="rId8"/>
    <p:sldId id="295" r:id="rId9"/>
    <p:sldId id="487" r:id="rId10"/>
    <p:sldId id="488" r:id="rId11"/>
    <p:sldId id="485" r:id="rId12"/>
    <p:sldId id="484" r:id="rId13"/>
    <p:sldId id="323" r:id="rId14"/>
    <p:sldId id="489" r:id="rId15"/>
    <p:sldId id="262" r:id="rId16"/>
    <p:sldId id="490" r:id="rId17"/>
    <p:sldId id="271" r:id="rId18"/>
    <p:sldId id="268" r:id="rId19"/>
    <p:sldId id="261" r:id="rId20"/>
    <p:sldId id="305" r:id="rId21"/>
    <p:sldId id="491" r:id="rId22"/>
    <p:sldId id="492" r:id="rId23"/>
    <p:sldId id="493" r:id="rId24"/>
    <p:sldId id="494" r:id="rId25"/>
    <p:sldId id="365" r:id="rId26"/>
    <p:sldId id="367" r:id="rId27"/>
    <p:sldId id="495" r:id="rId28"/>
    <p:sldId id="375" r:id="rId29"/>
    <p:sldId id="450" r:id="rId30"/>
    <p:sldId id="342" r:id="rId31"/>
    <p:sldId id="289" r:id="rId32"/>
    <p:sldId id="480" r:id="rId33"/>
    <p:sldId id="481" r:id="rId34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8"/>
    <p:restoredTop sz="93026"/>
  </p:normalViewPr>
  <p:slideViewPr>
    <p:cSldViewPr snapToGrid="0" snapToObjects="1">
      <p:cViewPr varScale="1">
        <p:scale>
          <a:sx n="105" d="100"/>
          <a:sy n="105" d="100"/>
        </p:scale>
        <p:origin x="96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8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0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C1A163-A8AA-2B47-B84F-5D54CD74B4D9}" type="doc">
      <dgm:prSet loTypeId="urn:microsoft.com/office/officeart/2005/8/layout/radial4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F529054-2BFC-B84A-8A35-9E75B9FF67D4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Student Progress</a:t>
          </a:r>
        </a:p>
      </dgm:t>
    </dgm:pt>
    <dgm:pt modelId="{53366B1B-ABB2-2841-9AC7-289E2B287105}" type="parTrans" cxnId="{835C85CF-4272-9D43-81AC-07FAD4665B0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C6FA1ED-1C84-9141-8888-ED4ADA7F8449}" type="sibTrans" cxnId="{835C85CF-4272-9D43-81AC-07FAD4665B0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32DB017-52B3-A54A-B8C2-9695D17EDDD6}">
      <dgm:prSet phldrT="[Text]" custT="1"/>
      <dgm:spPr/>
      <dgm:t>
        <a:bodyPr/>
        <a:lstStyle/>
        <a:p>
          <a:r>
            <a:rPr lang="en-US" sz="2400" b="1" dirty="0">
              <a:solidFill>
                <a:schemeClr val="bg1"/>
              </a:solidFill>
            </a:rPr>
            <a:t>Prevent</a:t>
          </a:r>
        </a:p>
        <a:p>
          <a:r>
            <a:rPr lang="en-US" sz="2400" b="1" dirty="0">
              <a:solidFill>
                <a:schemeClr val="bg1"/>
              </a:solidFill>
            </a:rPr>
            <a:t> </a:t>
          </a:r>
          <a:r>
            <a:rPr lang="en-US" sz="2400" b="0" dirty="0">
              <a:solidFill>
                <a:schemeClr val="bg1"/>
              </a:solidFill>
            </a:rPr>
            <a:t>Undesired</a:t>
          </a:r>
          <a:r>
            <a:rPr lang="en-US" sz="2200" b="0" dirty="0">
              <a:solidFill>
                <a:schemeClr val="bg1"/>
              </a:solidFill>
            </a:rPr>
            <a:t> </a:t>
          </a:r>
          <a:r>
            <a:rPr lang="en-US" sz="2200" dirty="0">
              <a:solidFill>
                <a:schemeClr val="bg1"/>
              </a:solidFill>
            </a:rPr>
            <a:t>Behavior</a:t>
          </a:r>
        </a:p>
      </dgm:t>
    </dgm:pt>
    <dgm:pt modelId="{35DF265F-0958-C746-8C76-6760D6E9499F}" type="parTrans" cxnId="{07C29C6C-E732-7C4F-9E47-53AAE4047E9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0D2681B-7B9A-5940-9E50-CFFDC1D1C7B0}" type="sibTrans" cxnId="{07C29C6C-E732-7C4F-9E47-53AAE4047E9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E8F1E55-657F-6E4B-BE45-AE324B31B260}">
      <dgm:prSet phldrT="[Text]" custT="1"/>
      <dgm:spPr/>
      <dgm:t>
        <a:bodyPr/>
        <a:lstStyle/>
        <a:p>
          <a:r>
            <a:rPr lang="en-US" sz="2400" b="1" dirty="0">
              <a:solidFill>
                <a:schemeClr val="bg1"/>
              </a:solidFill>
            </a:rPr>
            <a:t>Teach </a:t>
          </a:r>
        </a:p>
        <a:p>
          <a:r>
            <a:rPr lang="en-US" sz="2200" dirty="0">
              <a:solidFill>
                <a:schemeClr val="bg1"/>
              </a:solidFill>
            </a:rPr>
            <a:t>Desired or Replacement Behavior</a:t>
          </a:r>
        </a:p>
      </dgm:t>
    </dgm:pt>
    <dgm:pt modelId="{814962A5-8DED-2144-8737-C344CC290093}" type="parTrans" cxnId="{98C7C204-140A-744D-A012-43F84EB3650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31DBA84-333D-4141-8C0E-6423EF4200D1}" type="sibTrans" cxnId="{98C7C204-140A-744D-A012-43F84EB3650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048B554-5862-5649-AA76-54040C3F60A0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Reinforce</a:t>
          </a:r>
        </a:p>
        <a:p>
          <a:r>
            <a:rPr lang="en-US" b="1" dirty="0">
              <a:solidFill>
                <a:schemeClr val="bg1"/>
              </a:solidFill>
            </a:rPr>
            <a:t> </a:t>
          </a:r>
          <a:r>
            <a:rPr lang="en-US" dirty="0">
              <a:solidFill>
                <a:schemeClr val="bg1"/>
              </a:solidFill>
            </a:rPr>
            <a:t>Emerging Desired Behaviors</a:t>
          </a:r>
        </a:p>
      </dgm:t>
    </dgm:pt>
    <dgm:pt modelId="{F973704F-3A33-8E4C-A3C3-233ACBF84360}" type="parTrans" cxnId="{53023AD1-DD80-4043-9F44-0E2555C2FCC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CCD5F86-D3DF-ED46-9AE5-FCE70F527BB1}" type="sibTrans" cxnId="{53023AD1-DD80-4043-9F44-0E2555C2FCC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94AD98F-62F5-4B0B-8818-FC951A98C1F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3A134A7-C9ED-481F-AA26-8DD92EF422F1}" type="parTrans" cxnId="{A76598A8-275F-4593-9CEF-56747E64173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3AB0C5B-088B-4C34-984C-0A6BCF5C1AB7}" type="sibTrans" cxnId="{A76598A8-275F-4593-9CEF-56747E64173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51960E2-62F1-D342-959A-C94ADD02230A}" type="pres">
      <dgm:prSet presAssocID="{70C1A163-A8AA-2B47-B84F-5D54CD74B4D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3DF4830-A2B5-924A-B7B2-3AA0090367C9}" type="pres">
      <dgm:prSet presAssocID="{EF529054-2BFC-B84A-8A35-9E75B9FF67D4}" presName="centerShape" presStyleLbl="node0" presStyleIdx="0" presStyleCnt="1"/>
      <dgm:spPr/>
    </dgm:pt>
    <dgm:pt modelId="{B8A53A7B-F7C8-054A-89F1-FC238B3300C5}" type="pres">
      <dgm:prSet presAssocID="{35DF265F-0958-C746-8C76-6760D6E9499F}" presName="parTrans" presStyleLbl="bgSibTrans2D1" presStyleIdx="0" presStyleCnt="3"/>
      <dgm:spPr/>
    </dgm:pt>
    <dgm:pt modelId="{5A617458-60C7-BF40-AB4F-DABFE5497051}" type="pres">
      <dgm:prSet presAssocID="{632DB017-52B3-A54A-B8C2-9695D17EDDD6}" presName="node" presStyleLbl="node1" presStyleIdx="0" presStyleCnt="3">
        <dgm:presLayoutVars>
          <dgm:bulletEnabled val="1"/>
        </dgm:presLayoutVars>
      </dgm:prSet>
      <dgm:spPr/>
    </dgm:pt>
    <dgm:pt modelId="{7E747807-086E-8040-A4C8-2D604AF85B84}" type="pres">
      <dgm:prSet presAssocID="{814962A5-8DED-2144-8737-C344CC290093}" presName="parTrans" presStyleLbl="bgSibTrans2D1" presStyleIdx="1" presStyleCnt="3"/>
      <dgm:spPr/>
    </dgm:pt>
    <dgm:pt modelId="{8E0DCAAE-943F-8F4D-95F1-5916ABED2C52}" type="pres">
      <dgm:prSet presAssocID="{5E8F1E55-657F-6E4B-BE45-AE324B31B260}" presName="node" presStyleLbl="node1" presStyleIdx="1" presStyleCnt="3">
        <dgm:presLayoutVars>
          <dgm:bulletEnabled val="1"/>
        </dgm:presLayoutVars>
      </dgm:prSet>
      <dgm:spPr/>
    </dgm:pt>
    <dgm:pt modelId="{C294478C-87BD-EE4F-BBFC-4AEF9898B62C}" type="pres">
      <dgm:prSet presAssocID="{F973704F-3A33-8E4C-A3C3-233ACBF84360}" presName="parTrans" presStyleLbl="bgSibTrans2D1" presStyleIdx="2" presStyleCnt="3"/>
      <dgm:spPr/>
    </dgm:pt>
    <dgm:pt modelId="{6732B4DA-427A-4844-BC5F-63A744C4D87C}" type="pres">
      <dgm:prSet presAssocID="{3048B554-5862-5649-AA76-54040C3F60A0}" presName="node" presStyleLbl="node1" presStyleIdx="2" presStyleCnt="3">
        <dgm:presLayoutVars>
          <dgm:bulletEnabled val="1"/>
        </dgm:presLayoutVars>
      </dgm:prSet>
      <dgm:spPr/>
    </dgm:pt>
  </dgm:ptLst>
  <dgm:cxnLst>
    <dgm:cxn modelId="{6624CC01-B02E-3D48-9DDC-6170BAB22B87}" type="presOf" srcId="{5E8F1E55-657F-6E4B-BE45-AE324B31B260}" destId="{8E0DCAAE-943F-8F4D-95F1-5916ABED2C52}" srcOrd="0" destOrd="0" presId="urn:microsoft.com/office/officeart/2005/8/layout/radial4"/>
    <dgm:cxn modelId="{98C7C204-140A-744D-A012-43F84EB3650E}" srcId="{EF529054-2BFC-B84A-8A35-9E75B9FF67D4}" destId="{5E8F1E55-657F-6E4B-BE45-AE324B31B260}" srcOrd="1" destOrd="0" parTransId="{814962A5-8DED-2144-8737-C344CC290093}" sibTransId="{F31DBA84-333D-4141-8C0E-6423EF4200D1}"/>
    <dgm:cxn modelId="{60C33C2A-BECD-084E-8898-D530F57F8177}" type="presOf" srcId="{3048B554-5862-5649-AA76-54040C3F60A0}" destId="{6732B4DA-427A-4844-BC5F-63A744C4D87C}" srcOrd="0" destOrd="0" presId="urn:microsoft.com/office/officeart/2005/8/layout/radial4"/>
    <dgm:cxn modelId="{07C29C6C-E732-7C4F-9E47-53AAE4047E9B}" srcId="{EF529054-2BFC-B84A-8A35-9E75B9FF67D4}" destId="{632DB017-52B3-A54A-B8C2-9695D17EDDD6}" srcOrd="0" destOrd="0" parTransId="{35DF265F-0958-C746-8C76-6760D6E9499F}" sibTransId="{30D2681B-7B9A-5940-9E50-CFFDC1D1C7B0}"/>
    <dgm:cxn modelId="{80A8C374-0409-4A4E-A28F-7556641929D8}" type="presOf" srcId="{814962A5-8DED-2144-8737-C344CC290093}" destId="{7E747807-086E-8040-A4C8-2D604AF85B84}" srcOrd="0" destOrd="0" presId="urn:microsoft.com/office/officeart/2005/8/layout/radial4"/>
    <dgm:cxn modelId="{344D5E7F-0EF3-8643-8FAC-3EDA0E563C15}" type="presOf" srcId="{70C1A163-A8AA-2B47-B84F-5D54CD74B4D9}" destId="{451960E2-62F1-D342-959A-C94ADD02230A}" srcOrd="0" destOrd="0" presId="urn:microsoft.com/office/officeart/2005/8/layout/radial4"/>
    <dgm:cxn modelId="{54CA669A-52D5-0F40-AD39-AE8CE47E4676}" type="presOf" srcId="{35DF265F-0958-C746-8C76-6760D6E9499F}" destId="{B8A53A7B-F7C8-054A-89F1-FC238B3300C5}" srcOrd="0" destOrd="0" presId="urn:microsoft.com/office/officeart/2005/8/layout/radial4"/>
    <dgm:cxn modelId="{A76598A8-275F-4593-9CEF-56747E64173D}" srcId="{70C1A163-A8AA-2B47-B84F-5D54CD74B4D9}" destId="{894AD98F-62F5-4B0B-8818-FC951A98C1F6}" srcOrd="1" destOrd="0" parTransId="{F3A134A7-C9ED-481F-AA26-8DD92EF422F1}" sibTransId="{43AB0C5B-088B-4C34-984C-0A6BCF5C1AB7}"/>
    <dgm:cxn modelId="{75847DC1-A03E-B048-A45D-2E555ABBFEE1}" type="presOf" srcId="{EF529054-2BFC-B84A-8A35-9E75B9FF67D4}" destId="{53DF4830-A2B5-924A-B7B2-3AA0090367C9}" srcOrd="0" destOrd="0" presId="urn:microsoft.com/office/officeart/2005/8/layout/radial4"/>
    <dgm:cxn modelId="{4BB1EDC6-396F-D24C-8629-4B060BFD66C6}" type="presOf" srcId="{632DB017-52B3-A54A-B8C2-9695D17EDDD6}" destId="{5A617458-60C7-BF40-AB4F-DABFE5497051}" srcOrd="0" destOrd="0" presId="urn:microsoft.com/office/officeart/2005/8/layout/radial4"/>
    <dgm:cxn modelId="{835C85CF-4272-9D43-81AC-07FAD4665B07}" srcId="{70C1A163-A8AA-2B47-B84F-5D54CD74B4D9}" destId="{EF529054-2BFC-B84A-8A35-9E75B9FF67D4}" srcOrd="0" destOrd="0" parTransId="{53366B1B-ABB2-2841-9AC7-289E2B287105}" sibTransId="{3C6FA1ED-1C84-9141-8888-ED4ADA7F8449}"/>
    <dgm:cxn modelId="{53023AD1-DD80-4043-9F44-0E2555C2FCCC}" srcId="{EF529054-2BFC-B84A-8A35-9E75B9FF67D4}" destId="{3048B554-5862-5649-AA76-54040C3F60A0}" srcOrd="2" destOrd="0" parTransId="{F973704F-3A33-8E4C-A3C3-233ACBF84360}" sibTransId="{1CCD5F86-D3DF-ED46-9AE5-FCE70F527BB1}"/>
    <dgm:cxn modelId="{693FA2E6-BF8D-E245-836A-831B85E58747}" type="presOf" srcId="{F973704F-3A33-8E4C-A3C3-233ACBF84360}" destId="{C294478C-87BD-EE4F-BBFC-4AEF9898B62C}" srcOrd="0" destOrd="0" presId="urn:microsoft.com/office/officeart/2005/8/layout/radial4"/>
    <dgm:cxn modelId="{B61E9B7F-A390-3441-8546-A2DE21CC7EB3}" type="presParOf" srcId="{451960E2-62F1-D342-959A-C94ADD02230A}" destId="{53DF4830-A2B5-924A-B7B2-3AA0090367C9}" srcOrd="0" destOrd="0" presId="urn:microsoft.com/office/officeart/2005/8/layout/radial4"/>
    <dgm:cxn modelId="{601ECC06-CB1E-8B40-9EF2-6F93B0ECAA8F}" type="presParOf" srcId="{451960E2-62F1-D342-959A-C94ADD02230A}" destId="{B8A53A7B-F7C8-054A-89F1-FC238B3300C5}" srcOrd="1" destOrd="0" presId="urn:microsoft.com/office/officeart/2005/8/layout/radial4"/>
    <dgm:cxn modelId="{7E62A01C-3CF0-C24E-876E-49B83B6E3D2C}" type="presParOf" srcId="{451960E2-62F1-D342-959A-C94ADD02230A}" destId="{5A617458-60C7-BF40-AB4F-DABFE5497051}" srcOrd="2" destOrd="0" presId="urn:microsoft.com/office/officeart/2005/8/layout/radial4"/>
    <dgm:cxn modelId="{9CDD88B3-B86E-3043-8F48-BA5564C8B492}" type="presParOf" srcId="{451960E2-62F1-D342-959A-C94ADD02230A}" destId="{7E747807-086E-8040-A4C8-2D604AF85B84}" srcOrd="3" destOrd="0" presId="urn:microsoft.com/office/officeart/2005/8/layout/radial4"/>
    <dgm:cxn modelId="{C7A02D76-7778-494A-9AD6-97BBF8B451B1}" type="presParOf" srcId="{451960E2-62F1-D342-959A-C94ADD02230A}" destId="{8E0DCAAE-943F-8F4D-95F1-5916ABED2C52}" srcOrd="4" destOrd="0" presId="urn:microsoft.com/office/officeart/2005/8/layout/radial4"/>
    <dgm:cxn modelId="{9E1FF977-B0E2-7345-8EE1-79446ADE1BB7}" type="presParOf" srcId="{451960E2-62F1-D342-959A-C94ADD02230A}" destId="{C294478C-87BD-EE4F-BBFC-4AEF9898B62C}" srcOrd="5" destOrd="0" presId="urn:microsoft.com/office/officeart/2005/8/layout/radial4"/>
    <dgm:cxn modelId="{A527344C-E640-4945-8DA3-CDBCF3FD5D8B}" type="presParOf" srcId="{451960E2-62F1-D342-959A-C94ADD02230A}" destId="{6732B4DA-427A-4844-BC5F-63A744C4D87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DF4830-A2B5-924A-B7B2-3AA0090367C9}">
      <dsp:nvSpPr>
        <dsp:cNvPr id="0" name=""/>
        <dsp:cNvSpPr/>
      </dsp:nvSpPr>
      <dsp:spPr>
        <a:xfrm>
          <a:off x="2801391" y="2401883"/>
          <a:ext cx="2017216" cy="20172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chemeClr val="bg1"/>
              </a:solidFill>
            </a:rPr>
            <a:t>Student Progress</a:t>
          </a:r>
        </a:p>
      </dsp:txBody>
      <dsp:txXfrm>
        <a:off x="3096805" y="2697297"/>
        <a:ext cx="1426388" cy="1426388"/>
      </dsp:txXfrm>
    </dsp:sp>
    <dsp:sp modelId="{B8A53A7B-F7C8-054A-89F1-FC238B3300C5}">
      <dsp:nvSpPr>
        <dsp:cNvPr id="0" name=""/>
        <dsp:cNvSpPr/>
      </dsp:nvSpPr>
      <dsp:spPr>
        <a:xfrm rot="12900000">
          <a:off x="1504915" y="2049884"/>
          <a:ext cx="1544924" cy="574906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617458-60C7-BF40-AB4F-DABFE5497051}">
      <dsp:nvSpPr>
        <dsp:cNvPr id="0" name=""/>
        <dsp:cNvSpPr/>
      </dsp:nvSpPr>
      <dsp:spPr>
        <a:xfrm>
          <a:off x="686435" y="1127729"/>
          <a:ext cx="1916355" cy="15330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</a:rPr>
            <a:t>Prevent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</a:rPr>
            <a:t> </a:t>
          </a:r>
          <a:r>
            <a:rPr lang="en-US" sz="2400" b="0" kern="1200" dirty="0">
              <a:solidFill>
                <a:schemeClr val="bg1"/>
              </a:solidFill>
            </a:rPr>
            <a:t>Undesired</a:t>
          </a:r>
          <a:r>
            <a:rPr lang="en-US" sz="2200" b="0" kern="1200" dirty="0">
              <a:solidFill>
                <a:schemeClr val="bg1"/>
              </a:solidFill>
            </a:rPr>
            <a:t> </a:t>
          </a:r>
          <a:r>
            <a:rPr lang="en-US" sz="2200" kern="1200" dirty="0">
              <a:solidFill>
                <a:schemeClr val="bg1"/>
              </a:solidFill>
            </a:rPr>
            <a:t>Behavior</a:t>
          </a:r>
        </a:p>
      </dsp:txBody>
      <dsp:txXfrm>
        <a:off x="731337" y="1172631"/>
        <a:ext cx="1826551" cy="1443280"/>
      </dsp:txXfrm>
    </dsp:sp>
    <dsp:sp modelId="{7E747807-086E-8040-A4C8-2D604AF85B84}">
      <dsp:nvSpPr>
        <dsp:cNvPr id="0" name=""/>
        <dsp:cNvSpPr/>
      </dsp:nvSpPr>
      <dsp:spPr>
        <a:xfrm rot="16200000">
          <a:off x="3037537" y="1252051"/>
          <a:ext cx="1544924" cy="574906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0DCAAE-943F-8F4D-95F1-5916ABED2C52}">
      <dsp:nvSpPr>
        <dsp:cNvPr id="0" name=""/>
        <dsp:cNvSpPr/>
      </dsp:nvSpPr>
      <dsp:spPr>
        <a:xfrm>
          <a:off x="2851822" y="500"/>
          <a:ext cx="1916355" cy="15330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</a:rPr>
            <a:t>Teach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</a:rPr>
            <a:t>Desired or Replacement Behavior</a:t>
          </a:r>
        </a:p>
      </dsp:txBody>
      <dsp:txXfrm>
        <a:off x="2896724" y="45402"/>
        <a:ext cx="1826551" cy="1443280"/>
      </dsp:txXfrm>
    </dsp:sp>
    <dsp:sp modelId="{C294478C-87BD-EE4F-BBFC-4AEF9898B62C}">
      <dsp:nvSpPr>
        <dsp:cNvPr id="0" name=""/>
        <dsp:cNvSpPr/>
      </dsp:nvSpPr>
      <dsp:spPr>
        <a:xfrm rot="19500000">
          <a:off x="4570160" y="2049884"/>
          <a:ext cx="1544924" cy="574906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32B4DA-427A-4844-BC5F-63A744C4D87C}">
      <dsp:nvSpPr>
        <dsp:cNvPr id="0" name=""/>
        <dsp:cNvSpPr/>
      </dsp:nvSpPr>
      <dsp:spPr>
        <a:xfrm>
          <a:off x="5017208" y="1127729"/>
          <a:ext cx="1916355" cy="153308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</a:rPr>
            <a:t>Reinforce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</a:rPr>
            <a:t> </a:t>
          </a:r>
          <a:r>
            <a:rPr lang="en-US" sz="2200" kern="1200" dirty="0">
              <a:solidFill>
                <a:schemeClr val="bg1"/>
              </a:solidFill>
            </a:rPr>
            <a:t>Emerging Desired Behaviors</a:t>
          </a:r>
        </a:p>
      </dsp:txBody>
      <dsp:txXfrm>
        <a:off x="5062110" y="1172631"/>
        <a:ext cx="1826551" cy="1443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7E519D9-034B-CC42-8B32-ED8BAE74F0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E77AE5-C471-C746-9FB9-5997692CB4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DADCFB8-180C-804E-93D2-093DBBA06984}" type="datetimeFigureOut">
              <a:rPr lang="en-US"/>
              <a:pPr>
                <a:defRPr/>
              </a:pPr>
              <a:t>2/18/2020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01C926-C068-7348-AC9F-BCB6752633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F62453-86AD-4540-AFC6-59C1801D39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102F18B-0522-4C4A-A943-9BD439100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439732F-DD3E-C941-B15A-72E5C2B000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1828D6-2376-DA4A-AB5F-744689868D3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B357FA1-6108-7B4D-BEA7-D990E0981C08}" type="datetimeFigureOut">
              <a:rPr lang="en-US"/>
              <a:pPr>
                <a:defRPr/>
              </a:pPr>
              <a:t>2/18/2020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DC602EB-691C-C040-984E-BD3BC0DE24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2E679CB-04E9-8340-8BAB-E0C2CD3E22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75E08C-AD32-BB46-9DEB-2EEE35548CD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CF00B-BCE0-CE4F-840D-6D747530CD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3E51D6E-B823-D744-9678-6BCE2556A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4C7ECAE5-DCDA-E343-A0AE-A81F0998EE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14D3133E-E894-0046-9DC3-5D48E0F097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4339" name="Slide Number Placeholder 3">
            <a:extLst>
              <a:ext uri="{FF2B5EF4-FFF2-40B4-BE49-F238E27FC236}">
                <a16:creationId xmlns:a16="http://schemas.microsoft.com/office/drawing/2014/main" id="{BEF6D64A-5E64-4C47-8EBE-E64611E1FA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206EDA-9C83-1A43-A113-F3FB30495DD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Notes Placeholder">
            <a:extLst>
              <a:ext uri="{FF2B5EF4-FFF2-40B4-BE49-F238E27FC236}">
                <a16:creationId xmlns:a16="http://schemas.microsoft.com/office/drawing/2014/main" id="{54508449-42A8-7E45-B79E-F57B3FD58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7BF7C9-FD45-2841-AFCC-67C4F1DD52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90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>
            <a:extLst>
              <a:ext uri="{FF2B5EF4-FFF2-40B4-BE49-F238E27FC236}">
                <a16:creationId xmlns:a16="http://schemas.microsoft.com/office/drawing/2014/main" id="{28A811C1-A0E6-C847-BE9D-D1CBB2658A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Notes Placeholder 2">
            <a:extLst>
              <a:ext uri="{FF2B5EF4-FFF2-40B4-BE49-F238E27FC236}">
                <a16:creationId xmlns:a16="http://schemas.microsoft.com/office/drawing/2014/main" id="{EE0082A5-F977-8145-BD2A-C3ADEC2E49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z="11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Interactions with students while providing active supervision will sometimes require a corrective response.  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use of corrective strategies for inappropriate or low-level problem behaviors can be effective if the response is… 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a) Immediate,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b) Nonpersonal, nonargumentative, and noncritical 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c) Specific to the behavior and provides an opportunity for reteaching and student practice.</a:t>
            </a:r>
          </a:p>
          <a:p>
            <a:pPr>
              <a:spcBef>
                <a:spcPct val="0"/>
              </a:spcBef>
            </a:pPr>
            <a:endParaRPr lang="en-US" altLang="en-US" sz="11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</a:pPr>
            <a:r>
              <a:rPr lang="en-US" altLang="en-US" sz="11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If it is necessary to deliver a consequence the following guidelines can make the interaction more effective…</a:t>
            </a:r>
          </a:p>
          <a:p>
            <a:pPr>
              <a:spcBef>
                <a:spcPct val="0"/>
              </a:spcBef>
              <a:buFontTx/>
              <a:buAutoNum type="alphaLcParenR"/>
            </a:pPr>
            <a:r>
              <a:rPr lang="en-US" altLang="en-US" sz="11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To the greatest extent possible, take the student aside – never reprimand or potentially embarrass students in front of others if you can avoid it.</a:t>
            </a:r>
          </a:p>
          <a:p>
            <a:pPr>
              <a:spcBef>
                <a:spcPct val="0"/>
              </a:spcBef>
              <a:buFontTx/>
              <a:buAutoNum type="alphaLcParenR"/>
            </a:pPr>
            <a:r>
              <a:rPr lang="en-US" altLang="en-US" sz="11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Review what you saw with the student in a calm, impersonal manner.  Don’t argue and don’t be drawn into an argument.  Define the problem and establish a clear focus on the appropriate behavior.</a:t>
            </a:r>
          </a:p>
          <a:p>
            <a:pPr>
              <a:spcBef>
                <a:spcPct val="0"/>
              </a:spcBef>
              <a:buFontTx/>
              <a:buAutoNum type="alphaLcParenR"/>
            </a:pPr>
            <a:r>
              <a:rPr lang="en-US" altLang="en-US" sz="11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Give the student choices on how to correct the problem and accept the consequences.</a:t>
            </a:r>
          </a:p>
          <a:p>
            <a:pPr>
              <a:spcBef>
                <a:spcPct val="0"/>
              </a:spcBef>
            </a:pPr>
            <a:endParaRPr lang="en-US" altLang="en-US" sz="11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</a:pPr>
            <a:r>
              <a:rPr lang="en-US" altLang="en-US" sz="11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If the student is compliant when given a correction or consequence, the process should take no more than a couple of minutes to complete.</a:t>
            </a:r>
          </a:p>
          <a:p>
            <a:pPr>
              <a:spcBef>
                <a:spcPct val="0"/>
              </a:spcBef>
            </a:pPr>
            <a:endParaRPr lang="en-US" altLang="en-US" sz="11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</a:pPr>
            <a:r>
              <a:rPr lang="en-US" altLang="en-US" sz="11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*To follow up on a corrective or consequence interaction, actively look for the student to do the right thing and consistently reinforce the appropriate behavior as often as possible.</a:t>
            </a:r>
          </a:p>
          <a:p>
            <a:pPr>
              <a:spcBef>
                <a:spcPct val="0"/>
              </a:spcBef>
            </a:pPr>
            <a:endParaRPr lang="en-US" altLang="en-US" sz="11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</a:pPr>
            <a:endParaRPr lang="en-US" altLang="en-US" sz="11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8131" name="Slide Number Placeholder 3">
            <a:extLst>
              <a:ext uri="{FF2B5EF4-FFF2-40B4-BE49-F238E27FC236}">
                <a16:creationId xmlns:a16="http://schemas.microsoft.com/office/drawing/2014/main" id="{7DD6C4FC-45B8-A643-93D9-61E4E79BAE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5541EC1-F035-0245-932B-FEB3DB89DAD9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:a16="http://schemas.microsoft.com/office/drawing/2014/main" id="{2ABB16DF-1DFF-AB44-9C15-D84492F244B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7" rIns="93172" bIns="46587"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C66CC70D-BC8D-4249-AA74-698C8EF2381D}" type="slidenum">
              <a:rPr lang="en-US" altLang="en-US" sz="1200"/>
              <a:pPr algn="r" eaLnBrk="1" hangingPunct="1"/>
              <a:t>26</a:t>
            </a:fld>
            <a:endParaRPr lang="en-US" altLang="en-US" sz="1200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1293C361-E043-1C46-B32D-772AD28098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2688" y="698500"/>
            <a:ext cx="4646612" cy="34845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B1152A08-2346-314F-BF14-44E3E923DC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01675" y="4416425"/>
            <a:ext cx="5607050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7013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Finally, Error Correction is sometimes best addressed by conferencing with a  student.</a:t>
            </a:r>
          </a:p>
          <a:p>
            <a:pPr marL="227013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227013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Just as we do with an academic error, our goal in responding to a social or behavior error is to </a:t>
            </a:r>
            <a:r>
              <a:rPr lang="en-US" altLang="en-US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teach </a:t>
            </a: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students what we want them to do instead.  Remember, scolding, berating, ridicule and yelling are the LEAST effective ways for addressing misbehavior.  </a:t>
            </a:r>
          </a:p>
          <a:p>
            <a:pPr marL="227013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</a:p>
          <a:p>
            <a:pPr marL="227013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When students make a learning error on an academic task we don’t scold or berate them.  We give encouragement, show where the error was made, tell how to make a correction, give opportunities for practice and then provide immediate feedback.  </a:t>
            </a:r>
          </a:p>
          <a:p>
            <a:pPr marL="227013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227013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Same things need to happen when responding to behavioral errors.</a:t>
            </a:r>
          </a:p>
          <a:p>
            <a:pPr marL="227013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227013">
              <a:lnSpc>
                <a:spcPct val="80000"/>
              </a:lnSpc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 short…using a structured conference with a student may help meet this goal.</a:t>
            </a:r>
          </a:p>
          <a:p>
            <a:pPr marL="227013">
              <a:lnSpc>
                <a:spcPct val="80000"/>
              </a:lnSpc>
              <a:spcBef>
                <a:spcPct val="0"/>
              </a:spcBef>
            </a:pPr>
            <a:endParaRPr lang="en-US" altLang="en-US" sz="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227013">
              <a:lnSpc>
                <a:spcPct val="80000"/>
              </a:lnSpc>
              <a:spcBef>
                <a:spcPct val="0"/>
              </a:spcBef>
            </a:pPr>
            <a:r>
              <a:rPr lang="en-US" altLang="en-US" sz="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</a:t>
            </a:r>
          </a:p>
          <a:p>
            <a:pPr marL="227013">
              <a:lnSpc>
                <a:spcPct val="80000"/>
              </a:lnSpc>
              <a:spcBef>
                <a:spcPct val="0"/>
              </a:spcBef>
            </a:pPr>
            <a:endParaRPr lang="en-US" altLang="en-US" sz="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227013">
              <a:lnSpc>
                <a:spcPct val="80000"/>
              </a:lnSpc>
              <a:spcBef>
                <a:spcPct val="0"/>
              </a:spcBef>
            </a:pPr>
            <a:r>
              <a:rPr lang="en-US" altLang="en-US" sz="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7BF7C9-FD45-2841-AFCC-67C4F1DD520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407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>
            <a:extLst>
              <a:ext uri="{FF2B5EF4-FFF2-40B4-BE49-F238E27FC236}">
                <a16:creationId xmlns:a16="http://schemas.microsoft.com/office/drawing/2014/main" id="{0196CB01-D861-064B-A1A9-D4490CCD46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4" name="Notes Placeholder 2">
            <a:extLst>
              <a:ext uri="{FF2B5EF4-FFF2-40B4-BE49-F238E27FC236}">
                <a16:creationId xmlns:a16="http://schemas.microsoft.com/office/drawing/2014/main" id="{E600B45E-C20D-4C40-B5B2-AC5AD7CA30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Connect to your school-wide system.  Tokens, notes home, etc. Not all kids want to be acknowledged in the same way.  Will use different methods for different ages.</a:t>
            </a:r>
          </a:p>
        </p:txBody>
      </p:sp>
      <p:sp>
        <p:nvSpPr>
          <p:cNvPr id="54275" name="Slide Number Placeholder 3">
            <a:extLst>
              <a:ext uri="{FF2B5EF4-FFF2-40B4-BE49-F238E27FC236}">
                <a16:creationId xmlns:a16="http://schemas.microsoft.com/office/drawing/2014/main" id="{D810C956-4703-E047-9896-8ADB532276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D07FA2-65ED-7B46-9052-FA13146F33AD}" type="slidenum">
              <a:rPr lang="en-US" altLang="en-US"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A1EB6D0A-B3BB-3446-9C59-41DBED4A5D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CF45BDF3-76E9-4F40-BF71-ADEF8555F7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5AA91D72-F93A-F04D-B88B-779B1FDFA8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18020A-4D66-394D-82EB-A6774F10970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>
            <a:extLst>
              <a:ext uri="{FF2B5EF4-FFF2-40B4-BE49-F238E27FC236}">
                <a16:creationId xmlns:a16="http://schemas.microsoft.com/office/drawing/2014/main" id="{0ACD0165-1F78-5741-B419-838D1EE0DD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Notes Placeholder 2">
            <a:extLst>
              <a:ext uri="{FF2B5EF4-FFF2-40B4-BE49-F238E27FC236}">
                <a16:creationId xmlns:a16="http://schemas.microsoft.com/office/drawing/2014/main" id="{6BCC9B05-BA15-384C-A8DE-7AEF089208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Sample strategies for this framework- walk through an example</a:t>
            </a:r>
          </a:p>
        </p:txBody>
      </p:sp>
      <p:sp>
        <p:nvSpPr>
          <p:cNvPr id="58371" name="Slide Number Placeholder 3">
            <a:extLst>
              <a:ext uri="{FF2B5EF4-FFF2-40B4-BE49-F238E27FC236}">
                <a16:creationId xmlns:a16="http://schemas.microsoft.com/office/drawing/2014/main" id="{E8719F81-AECB-1F4A-AEA4-A30646630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47249F4-7B1A-534E-A584-874E1A40AE50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id="{1FFC3676-88FB-A44E-ABCA-8A5F1B1C98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Notes Placeholder 2">
            <a:extLst>
              <a:ext uri="{FF2B5EF4-FFF2-40B4-BE49-F238E27FC236}">
                <a16:creationId xmlns:a16="http://schemas.microsoft.com/office/drawing/2014/main" id="{D7DD35D8-1AC7-494A-B619-08CC14159A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Talk about this tool as grade level and department meeting tool- try to stay with this time limit, even though it take a bit longer when learning it- but the goal is a tool that could be completed by teacher solo, in grade level or dept meeting efficiently</a:t>
            </a:r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29E168DB-4843-DE4D-AABE-615E4874FA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9FD8DF-FEEB-534D-9572-C53F434FC99D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3E93184E-B444-0D4D-85FC-F042F8DEA1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AC5D4CC2-73D7-FA4A-9EF0-E8484535EF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Discussion with team</a:t>
            </a:r>
          </a:p>
          <a:p>
            <a:pPr>
              <a:spcBef>
                <a:spcPct val="0"/>
              </a:spcBef>
            </a:pPr>
            <a:r>
              <a:rPr lang="en-US" altLang="en-US"/>
              <a:t>Share out</a:t>
            </a: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11A3A6AA-0A23-5B4E-B757-D130AA3FC1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FD2FFA-8C3E-9941-84C3-C5CACFB3EBF6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682675E9-6940-8442-ACCC-AF683DCAA5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79CDB6-C31A-6244-B446-A31E446070FD}" type="slidenum"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271E7F64-2641-F04D-94BE-6AD20E5D34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8982B0CF-4931-834F-9411-E44F0E2E64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We will next address active supervision and acknowledging appropriate behavior.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813F8356-20CE-294E-891B-D928E8023436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9111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84E76A7B-0C43-744F-903C-570B5A65C1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573E4084-0C8C-A24F-991C-2530D17D49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What is the objective of active supervision? </a:t>
            </a:r>
          </a:p>
          <a:p>
            <a:pPr>
              <a:spcBef>
                <a:spcPct val="0"/>
              </a:spcBef>
            </a:pPr>
            <a:r>
              <a:rPr lang="en-US" altLang="en-US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A: </a:t>
            </a: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objective of active supervision is to prevent and correct problems by moving among the students while watching and listening to them carefully and interacting with them in a positive way. </a:t>
            </a:r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727A1691-FFDF-F64D-812D-CFB9FCD2BB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C6A022-0ADD-2C44-96B0-1D1ED0007D5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C1EC12BF-2459-2648-85D9-5679C94134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97A307-E576-2D44-9011-1BE2404DCED5}" type="slidenum"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AB297452-AC93-5040-948F-C83FC709EB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F8917BCA-64A1-D64E-B7AB-A4FAB7B255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95325" y="4387850"/>
            <a:ext cx="5561013" cy="41560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A2998756-11D2-6341-8DA4-2E65DF33428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35413" y="8772525"/>
            <a:ext cx="3013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92" tIns="46246" rIns="92492" bIns="46246"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23B2762E-DEF0-D04B-8208-C6E16D571C2C}" type="slidenum">
              <a:rPr lang="en-US" altLang="en-US" sz="1200">
                <a:latin typeface="Times New Roman" panose="02020603050405020304" pitchFamily="18" charset="0"/>
                <a:ea typeface="ＭＳ Ｐゴシック" panose="020B0600070205080204" pitchFamily="34" charset="-128"/>
              </a:rPr>
              <a:pPr algn="r" eaLnBrk="1" hangingPunct="1"/>
              <a:t>13</a:t>
            </a:fld>
            <a:endParaRPr lang="en-US" altLang="en-US" sz="12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Notes Placeholder">
            <a:extLst>
              <a:ext uri="{FF2B5EF4-FFF2-40B4-BE49-F238E27FC236}">
                <a16:creationId xmlns:a16="http://schemas.microsoft.com/office/drawing/2014/main" id="{FBF497F3-0629-704F-84B0-75D4579463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Notes Placeholder">
            <a:extLst>
              <a:ext uri="{FF2B5EF4-FFF2-40B4-BE49-F238E27FC236}">
                <a16:creationId xmlns:a16="http://schemas.microsoft.com/office/drawing/2014/main" id="{E7659673-354E-1A4E-BB88-35EF4472E1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Notes Placeholder">
            <a:extLst>
              <a:ext uri="{FF2B5EF4-FFF2-40B4-BE49-F238E27FC236}">
                <a16:creationId xmlns:a16="http://schemas.microsoft.com/office/drawing/2014/main" id="{C8097B80-DBAA-8947-BC8F-842B9D476E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D4A251-6971-D944-BA67-75221CFCDC79}"/>
              </a:ext>
            </a:extLst>
          </p:cNvPr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7FFF14-6493-C243-85DE-2AD731048737}"/>
              </a:ext>
            </a:extLst>
          </p:cNvPr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3826888-F184-4D40-8A67-2DA042AC1035}"/>
              </a:ext>
            </a:extLst>
          </p:cNvPr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/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8D80364-B949-1946-B12A-FD8121DA0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0250D-AAA7-5349-A5EA-9AA825DCAB51}" type="datetimeFigureOut">
              <a:rPr lang="en-US"/>
              <a:pPr>
                <a:defRPr/>
              </a:pPr>
              <a:t>2/18/2020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9A90C6-17A1-7646-96CE-FEF5DCFF5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495A66-8C3E-9F4C-BE0E-55ACA3998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F5BEA-3F12-5E4C-925A-249A3C2FD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42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AB262-1F0E-6142-B333-065389431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610A8-696C-DF46-B596-4B6B23BADD66}" type="datetimeFigureOut">
              <a:rPr lang="en-US"/>
              <a:pPr>
                <a:defRPr/>
              </a:pPr>
              <a:t>2/18/2020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5214F-CEA6-B949-929D-10CE8A843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56CFC-31B3-174D-ABC3-23AFC9CB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6D507-16D8-9447-BB2B-A849922C32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72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2C722B-5C35-934D-BF80-46A9A58ABB72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4FDE50-6BED-0B43-82BA-BE8B0FD0A48C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782E845-42EE-094C-B2CD-82975B9F2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70105-F11D-3040-A0AF-908564305391}" type="datetimeFigureOut">
              <a:rPr lang="en-US"/>
              <a:pPr>
                <a:defRPr/>
              </a:pPr>
              <a:t>2/18/2020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B5E7507-ED7D-7B4D-A245-906E0C1BA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30657A2-DF3B-A143-90B6-D315FCD4B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BE457-1430-0B47-8890-AEC73413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47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582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EC6A0-4AD6-6C4C-986F-628D141E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886EE-9691-384B-B878-38189A9366E7}" type="datetimeFigureOut">
              <a:rPr lang="en-US"/>
              <a:pPr>
                <a:defRPr/>
              </a:pPr>
              <a:t>2/18/2020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9468D-9B46-CB47-99A3-7E90E1302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D1193-19DA-3F46-9F61-0876FCCD7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31A2B-FD2D-CD4B-ACD8-65B188CE12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56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0281E0-76B0-3642-9804-E51DD112EA72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5E7BC2-401C-A54C-96F7-F89DF220B4F3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B98375-BF13-154C-A210-F56CBA61E3EF}"/>
              </a:ext>
            </a:extLst>
          </p:cNvPr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/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52DE0D2-DB7A-6448-9187-7267471D1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98542-EE7F-444C-8143-88B0CC5FE0C2}" type="datetimeFigureOut">
              <a:rPr lang="en-US"/>
              <a:pPr>
                <a:defRPr/>
              </a:pPr>
              <a:t>2/18/2020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84AED05-BC32-2240-8DB5-C484B9DBC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2D10DD7-028F-9A4E-AEAA-D938C2F0B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9F524-215A-6A41-A7DD-E69C3FAD35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793C9D-8E6F-254F-AECC-A490375E1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0298C-D5DD-474A-81E6-E9A61E072D93}" type="datetimeFigureOut">
              <a:rPr lang="en-US"/>
              <a:pPr>
                <a:defRPr/>
              </a:pPr>
              <a:t>2/18/2020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8F97AE-0D1B-1243-B218-6BDA3C076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B82A1BB-9A98-0742-BC33-85BDD4BAA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BA708-9FFA-BA4E-B934-6ED2F8CC6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72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/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/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C5DE529-E6FB-6243-9A88-8F26DC6B5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F549F-7BBF-304E-8992-AA1758F0C15F}" type="datetimeFigureOut">
              <a:rPr lang="en-US"/>
              <a:pPr>
                <a:defRPr/>
              </a:pPr>
              <a:t>2/18/2020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974CE70-976E-EB4A-81C5-248EA3747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FF49307-C80E-D84C-9314-9FD96CE08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1D10D-1F8F-764F-A539-DBF64D280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31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151DB6C-E8E3-9547-A598-7F51CB970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7C4B9-A1FD-114E-B08C-F778222A7A65}" type="datetimeFigureOut">
              <a:rPr lang="en-US"/>
              <a:pPr>
                <a:defRPr/>
              </a:pPr>
              <a:t>2/18/2020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558F2BE-82B2-924B-929A-D28792015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E3B7966-329A-EB4D-8882-14163EB50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2C8F5-721E-C74E-9F40-0657B37A1F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62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BA8329-FF27-614C-863C-57F52E6A613D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7CBB8C-20BF-3A4A-B78E-534FC25D58CD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E38F4E95-166F-5842-AB36-6529873FE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91EAF-18D7-944D-816C-ABB8B73B6E8A}" type="datetimeFigureOut">
              <a:rPr lang="en-US"/>
              <a:pPr>
                <a:defRPr/>
              </a:pPr>
              <a:t>2/18/2020</a:t>
            </a:fld>
            <a:endParaRPr lang="en-US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F435C076-CD4C-5541-913B-D357DD661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291F5757-FC5E-904E-8709-832CEF74F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77D1C-F2F1-B946-802F-127820DF2B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67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6563ECC-ACC6-DB49-A20E-E17A83EA0B3B}"/>
              </a:ext>
            </a:extLst>
          </p:cNvPr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2BD239-4DEB-F947-9516-6086DCB4282A}"/>
              </a:ext>
            </a:extLst>
          </p:cNvPr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/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FA870AFF-49B0-A043-955A-D98AE96575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DD62A228-6849-E948-A118-1CA8690A502B}" type="datetimeFigureOut">
              <a:rPr lang="en-US"/>
              <a:pPr>
                <a:defRPr/>
              </a:pPr>
              <a:t>2/18/2020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93DAC38A-CBA9-2E42-9886-F266594EA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191BF72-023E-9D4E-A11D-C5370B066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7BDD266-F192-9240-BEC2-69C4450D31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54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D00A33-5F9B-0042-8AF4-B02264336B2B}"/>
              </a:ext>
            </a:extLst>
          </p:cNvPr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4929A7-3444-B943-ABC4-EC739F660B95}"/>
              </a:ext>
            </a:extLst>
          </p:cNvPr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4948" cy="594360"/>
          </a:xfrm>
        </p:spPr>
        <p:txBody>
          <a:bodyPr lIns="91440" tIns="0" rIns="91440" bIns="0"/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2D449E96-8222-9647-B79C-7CF78855B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18400-791A-444A-865B-573F765B98A3}" type="datetimeFigureOut">
              <a:rPr lang="en-US"/>
              <a:pPr>
                <a:defRPr/>
              </a:pPr>
              <a:t>2/18/2020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488641C-49F4-1A41-8892-592D3CB69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3B03ED21-0570-7F47-8362-5DCFE04A1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8BD5B-A12B-E544-90E9-D827B32D8A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29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2BA793F-F941-D347-872A-BE5F114077DC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90D79B-57B8-D64F-B762-349364E4DB73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4A3495-9F25-D742-ABE7-21CE0B893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618AB-7408-2643-8168-F57950FDA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325" y="1846263"/>
            <a:ext cx="7543800" cy="40227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36B05-46AB-A14B-8A85-0A8C575D64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75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84CF4750-9641-2B45-942D-FB470893C9C6}" type="datetimeFigureOut">
              <a:rPr lang="en-US"/>
              <a:pPr>
                <a:defRPr/>
              </a:pPr>
              <a:t>2/18/2020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C136A-9BCA-1344-A498-CB87E4434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32B7C-3355-B143-BE8A-381BA0341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88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C25DE76B-D384-6442-A309-AFCAB9460A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3CA63A-E30F-BE40-BF20-6389111AA20C}"/>
              </a:ext>
            </a:extLst>
          </p:cNvPr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5" r:id="rId2"/>
    <p:sldLayoutId id="2147483701" r:id="rId3"/>
    <p:sldLayoutId id="2147483696" r:id="rId4"/>
    <p:sldLayoutId id="2147483697" r:id="rId5"/>
    <p:sldLayoutId id="2147483698" r:id="rId6"/>
    <p:sldLayoutId id="2147483702" r:id="rId7"/>
    <p:sldLayoutId id="2147483703" r:id="rId8"/>
    <p:sldLayoutId id="2147483704" r:id="rId9"/>
    <p:sldLayoutId id="2147483699" r:id="rId10"/>
    <p:sldLayoutId id="2147483705" r:id="rId11"/>
    <p:sldLayoutId id="2147483706" r:id="rId12"/>
  </p:sldLayoutIdLst>
  <p:txStyles>
    <p:titleStyle>
      <a:lvl1pPr algn="l" defTabSz="685800" rtl="0" fontAlgn="base">
        <a:lnSpc>
          <a:spcPct val="85000"/>
        </a:lnSpc>
        <a:spcBef>
          <a:spcPct val="0"/>
        </a:spcBef>
        <a:spcAft>
          <a:spcPct val="0"/>
        </a:spcAft>
        <a:defRPr sz="3600" kern="1200" spc="-38">
          <a:solidFill>
            <a:srgbClr val="404040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68263" indent="-68263" algn="l" defTabSz="685800" rtl="0" fontAlgn="base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rgbClr val="404040"/>
          </a:solidFill>
          <a:latin typeface="+mn-lt"/>
          <a:ea typeface="+mn-ea"/>
          <a:cs typeface="+mn-cs"/>
        </a:defRPr>
      </a:lvl1pPr>
      <a:lvl2pPr marL="287338" indent="-136525" algn="l" defTabSz="685800" rtl="0" fontAlgn="base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300" kern="1200">
          <a:solidFill>
            <a:srgbClr val="404040"/>
          </a:solidFill>
          <a:latin typeface="+mn-lt"/>
          <a:ea typeface="+mn-ea"/>
          <a:cs typeface="+mn-cs"/>
        </a:defRPr>
      </a:lvl2pPr>
      <a:lvl3pPr marL="423863" indent="-136525" algn="l" defTabSz="685800" rtl="0" fontAlgn="base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00" kern="1200">
          <a:solidFill>
            <a:srgbClr val="404040"/>
          </a:solidFill>
          <a:latin typeface="+mn-lt"/>
          <a:ea typeface="+mn-ea"/>
          <a:cs typeface="+mn-cs"/>
        </a:defRPr>
      </a:lvl3pPr>
      <a:lvl4pPr marL="561975" indent="-136525" algn="l" defTabSz="685800" rtl="0" fontAlgn="base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00" kern="1200">
          <a:solidFill>
            <a:srgbClr val="404040"/>
          </a:solidFill>
          <a:latin typeface="+mn-lt"/>
          <a:ea typeface="+mn-ea"/>
          <a:cs typeface="+mn-cs"/>
        </a:defRPr>
      </a:lvl4pPr>
      <a:lvl5pPr marL="698500" indent="-136525" algn="l" defTabSz="685800" rtl="0" fontAlgn="base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00" kern="1200">
          <a:solidFill>
            <a:srgbClr val="404040"/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QdUbvNUykY" TargetMode="Externa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1_RjwlIs8cs" TargetMode="External"/><Relationship Id="rId2" Type="http://schemas.openxmlformats.org/officeDocument/2006/relationships/hyperlink" Target="https://youtu.be/pZ3RiZk0Ot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OBSXVzgWOtw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8F48C9-CE6B-2B44-98B0-9B023E313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783" y="306400"/>
            <a:ext cx="3921447" cy="2662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C4B054-8374-A844-8D07-0C1CE95E20A2}"/>
              </a:ext>
            </a:extLst>
          </p:cNvPr>
          <p:cNvSpPr txBox="1"/>
          <p:nvPr/>
        </p:nvSpPr>
        <p:spPr>
          <a:xfrm>
            <a:off x="825038" y="3040919"/>
            <a:ext cx="75126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Supporting Positive Behavior Through PBIS (Positive Behavior Intervention and Support)</a:t>
            </a:r>
          </a:p>
        </p:txBody>
      </p:sp>
    </p:spTree>
    <p:extLst>
      <p:ext uri="{BB962C8B-B14F-4D97-AF65-F5344CB8AC3E}">
        <p14:creationId xmlns:p14="http://schemas.microsoft.com/office/powerpoint/2010/main" val="4210463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 Up Zones</a:t>
            </a:r>
          </a:p>
        </p:txBody>
      </p:sp>
      <p:pic>
        <p:nvPicPr>
          <p:cNvPr id="4" name="Content Placeholder 3" descr="Screen Shot 2016-04-30 at 1.56.49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1" b="131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1912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A2ADB-B00C-5846-8ED7-D8FA258BE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863840" cy="1450757"/>
          </a:xfrm>
        </p:spPr>
        <p:txBody>
          <a:bodyPr>
            <a:normAutofit/>
          </a:bodyPr>
          <a:lstStyle/>
          <a:p>
            <a:r>
              <a:rPr lang="en-US" dirty="0"/>
              <a:t>Supervising Staff Help to Teach Expectations at Each Non-Classroom Area</a:t>
            </a:r>
          </a:p>
        </p:txBody>
      </p:sp>
      <p:pic>
        <p:nvPicPr>
          <p:cNvPr id="8" name="Content Placeholder 2" descr="IMG_1043.JPG">
            <a:extLst>
              <a:ext uri="{FF2B5EF4-FFF2-40B4-BE49-F238E27FC236}">
                <a16:creationId xmlns:a16="http://schemas.microsoft.com/office/drawing/2014/main" id="{8F981005-42EF-1A4C-A76A-EDAD460DA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000"/>
          <a:stretch>
            <a:fillRect/>
          </a:stretch>
        </p:blipFill>
        <p:spPr>
          <a:xfrm>
            <a:off x="0" y="2001836"/>
            <a:ext cx="4337053" cy="3612437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F1319A-23F4-EB49-AA71-7C44CF68B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892" y="2001836"/>
            <a:ext cx="4811767" cy="361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56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CC1CFEF-273A-E349-BDB2-C8157D8B867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80214"/>
            <a:ext cx="4591878" cy="2938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1ACB6D-7FB3-2B4C-8FA6-D5E3B908DDB6}"/>
              </a:ext>
            </a:extLst>
          </p:cNvPr>
          <p:cNvSpPr txBox="1"/>
          <p:nvPr/>
        </p:nvSpPr>
        <p:spPr>
          <a:xfrm>
            <a:off x="397565" y="3518452"/>
            <a:ext cx="32600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Teaching in the natural context helps students and staff develop shared understanding of what is expected.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AEE3E8-7950-0C40-9BB9-C92BC34DCE7A}"/>
              </a:ext>
            </a:extLst>
          </p:cNvPr>
          <p:cNvSpPr txBox="1"/>
          <p:nvPr/>
        </p:nvSpPr>
        <p:spPr>
          <a:xfrm>
            <a:off x="4969565" y="457200"/>
            <a:ext cx="3518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 increases visibility empowers the supervisors as well!</a:t>
            </a:r>
          </a:p>
        </p:txBody>
      </p:sp>
      <p:pic>
        <p:nvPicPr>
          <p:cNvPr id="10" name="Picture 9">
            <a:hlinkClick r:id="rId3"/>
            <a:extLst>
              <a:ext uri="{FF2B5EF4-FFF2-40B4-BE49-F238E27FC236}">
                <a16:creationId xmlns:a16="http://schemas.microsoft.com/office/drawing/2014/main" id="{1F792109-AC03-0546-9551-DEAF6BFC6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565" y="1899234"/>
            <a:ext cx="2922105" cy="409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8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2">
            <a:extLst>
              <a:ext uri="{FF2B5EF4-FFF2-40B4-BE49-F238E27FC236}">
                <a16:creationId xmlns:a16="http://schemas.microsoft.com/office/drawing/2014/main" id="{936B210B-A64C-7A4D-94C1-0F77FFB3953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35038" y="228600"/>
            <a:ext cx="7796212" cy="1219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00B050"/>
                </a:solidFill>
              </a:rPr>
              <a:t>Active &amp; Systematic Supervision</a:t>
            </a:r>
            <a:br>
              <a:rPr lang="en-US" dirty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Move, Scan and </a:t>
            </a:r>
            <a:r>
              <a:rPr lang="en-US" dirty="0">
                <a:solidFill>
                  <a:srgbClr val="0070C0"/>
                </a:solidFill>
              </a:rPr>
              <a:t>Use Proximity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62A2065A-74FB-E745-8A3D-4878E7CA16C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15925" y="1727200"/>
            <a:ext cx="5408613" cy="4375150"/>
          </a:xfrm>
        </p:spPr>
        <p:txBody>
          <a:bodyPr>
            <a:normAutofit fontScale="92500"/>
          </a:bodyPr>
          <a:lstStyle/>
          <a:p>
            <a:pPr marL="68580" indent="-68580" fontAlgn="auto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Proximity and attention are great ways to prevent problem behavior.</a:t>
            </a:r>
          </a:p>
          <a:p>
            <a:pPr marL="68580" indent="-68580" fontAlgn="auto">
              <a:lnSpc>
                <a:spcPct val="110000"/>
              </a:lnSpc>
              <a:spcBef>
                <a:spcPts val="0"/>
              </a:spcBef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8580" indent="-68580" fontAlgn="auto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Actively move about the area in an unpredictable pattern.</a:t>
            </a:r>
          </a:p>
          <a:p>
            <a:pPr marL="68580" indent="-68580" fontAlgn="auto">
              <a:lnSpc>
                <a:spcPct val="110000"/>
              </a:lnSpc>
              <a:spcBef>
                <a:spcPts val="0"/>
              </a:spcBef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8580" indent="-68580" fontAlgn="auto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Continue to visually scan the area even when you need to speak with another student.</a:t>
            </a:r>
          </a:p>
          <a:p>
            <a:pPr marL="68580" indent="-68580" fontAlgn="auto">
              <a:lnSpc>
                <a:spcPct val="110000"/>
              </a:lnSpc>
              <a:spcBef>
                <a:spcPts val="0"/>
              </a:spcBef>
              <a:defRPr/>
            </a:pPr>
            <a:endParaRPr lang="en-US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 fontAlgn="auto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400" dirty="0">
                <a:solidFill>
                  <a:srgbClr val="0070C0"/>
                </a:solidFill>
              </a:rPr>
              <a:t>Acknowledge Desired Behavior! You will get more of what you pay attention to!</a:t>
            </a:r>
          </a:p>
          <a:p>
            <a:pPr marL="68580" indent="-68580" fontAlgn="auto">
              <a:lnSpc>
                <a:spcPct val="110000"/>
              </a:lnSpc>
              <a:spcBef>
                <a:spcPts val="0"/>
              </a:spcBef>
              <a:buFontTx/>
              <a:buNone/>
              <a:defRPr/>
            </a:pPr>
            <a:endParaRPr lang="en-US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8580" indent="-68580" fontAlgn="auto">
              <a:lnSpc>
                <a:spcPct val="110000"/>
              </a:lnSpc>
              <a:defRPr/>
            </a:pPr>
            <a:endParaRPr lang="en-US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8580" indent="-68580" fontAlgn="auto">
              <a:lnSpc>
                <a:spcPct val="80000"/>
              </a:lnSpc>
              <a:defRPr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675" name="Picture 2">
            <a:extLst>
              <a:ext uri="{FF2B5EF4-FFF2-40B4-BE49-F238E27FC236}">
                <a16:creationId xmlns:a16="http://schemas.microsoft.com/office/drawing/2014/main" id="{A9804972-F1CC-3240-BB60-AF3D9BE4E3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65825" y="2087563"/>
            <a:ext cx="2959100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894CC7-B395-C149-BB5E-8968DAC3C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686" y="2087217"/>
            <a:ext cx="2958905" cy="196767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6390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Active Supervision Outside</a:t>
            </a:r>
          </a:p>
        </p:txBody>
      </p:sp>
      <p:pic>
        <p:nvPicPr>
          <p:cNvPr id="8" name="Content Placeholder 7" descr="Screen Shot 2018-04-24 at 1.53.3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5" b="33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7288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345CA98-712B-6143-ADFB-49221F3A20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3763" y="1020763"/>
            <a:ext cx="7472362" cy="715962"/>
          </a:xfrm>
        </p:spPr>
        <p:txBody>
          <a:bodyPr wrap="square" lIns="0" tIns="160527" rIns="0" bIns="0">
            <a:spAutoFit/>
          </a:bodyPr>
          <a:lstStyle/>
          <a:p>
            <a:pPr marL="759460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b="1" spc="-434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/>
              </a:rPr>
              <a:t>S</a:t>
            </a:r>
            <a:r>
              <a:rPr b="1" spc="-16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/>
              </a:rPr>
              <a:t>y</a:t>
            </a:r>
            <a:r>
              <a:rPr b="1" spc="-25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/>
              </a:rPr>
              <a:t>s</a:t>
            </a:r>
            <a:r>
              <a:rPr b="1" spc="5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/>
              </a:rPr>
              <a:t>t</a:t>
            </a:r>
            <a:r>
              <a:rPr b="1" spc="5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/>
              </a:rPr>
              <a:t>e</a:t>
            </a:r>
            <a:r>
              <a:rPr b="1" spc="114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/>
              </a:rPr>
              <a:t>m</a:t>
            </a:r>
            <a:r>
              <a:rPr b="1" spc="3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/>
              </a:rPr>
              <a:t>s</a:t>
            </a:r>
            <a:r>
              <a:rPr b="1" spc="-165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/>
              </a:rPr>
              <a:t> </a:t>
            </a:r>
            <a:r>
              <a:rPr spc="-22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r>
              <a:rPr spc="10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spc="7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spc="-10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pc="-6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spc="9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ece</a:t>
            </a:r>
            <a:r>
              <a:rPr spc="9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spc="-1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pc="-7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Succ</a:t>
            </a:r>
            <a:r>
              <a:rPr spc="-4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spc="-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spc="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spc="-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21E89FB-083A-0244-8D1F-57666C724659}"/>
              </a:ext>
            </a:extLst>
          </p:cNvPr>
          <p:cNvSpPr txBox="1"/>
          <p:nvPr/>
        </p:nvSpPr>
        <p:spPr>
          <a:xfrm>
            <a:off x="893763" y="1697038"/>
            <a:ext cx="7194550" cy="406241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3556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355600" algn="l"/>
              </a:tabLst>
              <a:defRPr/>
            </a:pPr>
            <a:r>
              <a:rPr sz="3200" spc="-434" dirty="0">
                <a:latin typeface="Times New Roman"/>
                <a:cs typeface="Times New Roman"/>
              </a:rPr>
              <a:t>C</a:t>
            </a:r>
            <a:r>
              <a:rPr sz="3200" spc="-190" dirty="0">
                <a:latin typeface="Times New Roman"/>
                <a:cs typeface="Times New Roman"/>
              </a:rPr>
              <a:t>l</a:t>
            </a:r>
            <a:r>
              <a:rPr sz="3200" spc="100" dirty="0">
                <a:latin typeface="Times New Roman"/>
                <a:cs typeface="Times New Roman"/>
              </a:rPr>
              <a:t>ear</a:t>
            </a:r>
            <a:r>
              <a:rPr sz="3200" spc="-80" dirty="0">
                <a:latin typeface="Times New Roman"/>
                <a:cs typeface="Times New Roman"/>
              </a:rPr>
              <a:t> </a:t>
            </a:r>
            <a:r>
              <a:rPr sz="3200" spc="110" dirty="0">
                <a:latin typeface="Times New Roman"/>
                <a:cs typeface="Times New Roman"/>
              </a:rPr>
              <a:t>e</a:t>
            </a:r>
            <a:r>
              <a:rPr sz="3200" spc="25" dirty="0">
                <a:latin typeface="Times New Roman"/>
                <a:cs typeface="Times New Roman"/>
              </a:rPr>
              <a:t>xpec</a:t>
            </a:r>
            <a:r>
              <a:rPr sz="3200" spc="-25" dirty="0">
                <a:latin typeface="Times New Roman"/>
                <a:cs typeface="Times New Roman"/>
              </a:rPr>
              <a:t>t</a:t>
            </a:r>
            <a:r>
              <a:rPr sz="3200" spc="85" dirty="0">
                <a:latin typeface="Times New Roman"/>
                <a:cs typeface="Times New Roman"/>
              </a:rPr>
              <a:t>a</a:t>
            </a:r>
            <a:r>
              <a:rPr sz="3200" spc="5" dirty="0">
                <a:latin typeface="Times New Roman"/>
                <a:cs typeface="Times New Roman"/>
              </a:rPr>
              <a:t>t</a:t>
            </a:r>
            <a:r>
              <a:rPr sz="3200" spc="-10" dirty="0">
                <a:latin typeface="Times New Roman"/>
                <a:cs typeface="Times New Roman"/>
              </a:rPr>
              <a:t>i</a:t>
            </a:r>
            <a:r>
              <a:rPr sz="3200" spc="50" dirty="0">
                <a:latin typeface="Times New Roman"/>
                <a:cs typeface="Times New Roman"/>
              </a:rPr>
              <a:t>ons</a:t>
            </a:r>
            <a:endParaRPr sz="3200" dirty="0">
              <a:latin typeface="Times New Roman"/>
              <a:cs typeface="Times New Roman"/>
            </a:endParaRPr>
          </a:p>
          <a:p>
            <a:pPr marL="355600" eaLnBrk="1" fontAlgn="auto" hangingPunct="1">
              <a:spcBef>
                <a:spcPts val="765"/>
              </a:spcBef>
              <a:spcAft>
                <a:spcPts val="0"/>
              </a:spcAft>
              <a:defRPr/>
            </a:pPr>
            <a:r>
              <a:rPr sz="3200" spc="-50" dirty="0">
                <a:latin typeface="Times New Roman"/>
                <a:cs typeface="Times New Roman"/>
              </a:rPr>
              <a:t>(</a:t>
            </a:r>
            <a:r>
              <a:rPr sz="3200" spc="-90" dirty="0">
                <a:latin typeface="Times New Roman"/>
                <a:cs typeface="Times New Roman"/>
              </a:rPr>
              <a:t>s</a:t>
            </a:r>
            <a:r>
              <a:rPr sz="3200" spc="110" dirty="0">
                <a:latin typeface="Times New Roman"/>
                <a:cs typeface="Times New Roman"/>
              </a:rPr>
              <a:t>tude</a:t>
            </a:r>
            <a:r>
              <a:rPr sz="3200" spc="85" dirty="0">
                <a:latin typeface="Times New Roman"/>
                <a:cs typeface="Times New Roman"/>
              </a:rPr>
              <a:t>nts</a:t>
            </a:r>
            <a:r>
              <a:rPr sz="3200" spc="-70" dirty="0">
                <a:latin typeface="Times New Roman"/>
                <a:cs typeface="Times New Roman"/>
              </a:rPr>
              <a:t> </a:t>
            </a:r>
            <a:r>
              <a:rPr sz="3200" spc="-325" dirty="0">
                <a:latin typeface="Times New Roman"/>
                <a:cs typeface="Times New Roman"/>
              </a:rPr>
              <a:t>&amp;</a:t>
            </a:r>
            <a:r>
              <a:rPr sz="3200" spc="-80" dirty="0">
                <a:latin typeface="Times New Roman"/>
                <a:cs typeface="Times New Roman"/>
              </a:rPr>
              <a:t> </a:t>
            </a:r>
            <a:r>
              <a:rPr sz="3200" spc="50" dirty="0">
                <a:latin typeface="Times New Roman"/>
                <a:cs typeface="Times New Roman"/>
              </a:rPr>
              <a:t>adult</a:t>
            </a:r>
            <a:r>
              <a:rPr sz="3200" spc="30" dirty="0">
                <a:latin typeface="Times New Roman"/>
                <a:cs typeface="Times New Roman"/>
              </a:rPr>
              <a:t>s</a:t>
            </a:r>
            <a:r>
              <a:rPr sz="3200" spc="-100" dirty="0">
                <a:latin typeface="Times New Roman"/>
                <a:cs typeface="Times New Roman"/>
              </a:rPr>
              <a:t>)</a:t>
            </a:r>
            <a:endParaRPr sz="3200" dirty="0">
              <a:latin typeface="Times New Roman"/>
              <a:cs typeface="Times New Roman"/>
            </a:endParaRPr>
          </a:p>
          <a:p>
            <a:pPr marL="355600" indent="-342900" eaLnBrk="1" fontAlgn="auto" hangingPunct="1">
              <a:spcBef>
                <a:spcPts val="770"/>
              </a:spcBef>
              <a:spcAft>
                <a:spcPts val="0"/>
              </a:spcAft>
              <a:buFont typeface="Arial"/>
              <a:buChar char="•"/>
              <a:tabLst>
                <a:tab pos="355600" algn="l"/>
              </a:tabLst>
              <a:defRPr/>
            </a:pPr>
            <a:r>
              <a:rPr sz="3200" spc="-55" dirty="0">
                <a:latin typeface="Times New Roman"/>
                <a:cs typeface="Times New Roman"/>
              </a:rPr>
              <a:t>Pl</a:t>
            </a:r>
            <a:r>
              <a:rPr sz="3200" spc="-130" dirty="0">
                <a:latin typeface="Times New Roman"/>
                <a:cs typeface="Times New Roman"/>
              </a:rPr>
              <a:t>a</a:t>
            </a:r>
            <a:r>
              <a:rPr sz="3200" spc="-195" dirty="0">
                <a:latin typeface="Times New Roman"/>
                <a:cs typeface="Times New Roman"/>
              </a:rPr>
              <a:t>y</a:t>
            </a:r>
            <a:r>
              <a:rPr sz="3200" spc="-35" dirty="0">
                <a:latin typeface="Times New Roman"/>
                <a:cs typeface="Times New Roman"/>
              </a:rPr>
              <a:t>g</a:t>
            </a:r>
            <a:r>
              <a:rPr sz="3200" spc="-75" dirty="0">
                <a:latin typeface="Times New Roman"/>
                <a:cs typeface="Times New Roman"/>
              </a:rPr>
              <a:t>r</a:t>
            </a:r>
            <a:r>
              <a:rPr sz="3200" spc="75" dirty="0">
                <a:latin typeface="Times New Roman"/>
                <a:cs typeface="Times New Roman"/>
              </a:rPr>
              <a:t>oun</a:t>
            </a:r>
            <a:r>
              <a:rPr sz="3200" spc="80" dirty="0">
                <a:latin typeface="Times New Roman"/>
                <a:cs typeface="Times New Roman"/>
              </a:rPr>
              <a:t>d</a:t>
            </a:r>
            <a:r>
              <a:rPr sz="3200" spc="-90" dirty="0">
                <a:latin typeface="Times New Roman"/>
                <a:cs typeface="Times New Roman"/>
              </a:rPr>
              <a:t> </a:t>
            </a:r>
            <a:r>
              <a:rPr sz="3200" spc="70" dirty="0">
                <a:latin typeface="Times New Roman"/>
                <a:cs typeface="Times New Roman"/>
              </a:rPr>
              <a:t>map</a:t>
            </a:r>
            <a:endParaRPr sz="3200" dirty="0">
              <a:latin typeface="Times New Roman"/>
              <a:cs typeface="Times New Roman"/>
            </a:endParaRPr>
          </a:p>
          <a:p>
            <a:pPr marL="355600" indent="-342900" eaLnBrk="1" fontAlgn="auto" hangingPunct="1">
              <a:spcBef>
                <a:spcPts val="765"/>
              </a:spcBef>
              <a:spcAft>
                <a:spcPts val="0"/>
              </a:spcAft>
              <a:buFont typeface="Arial"/>
              <a:buChar char="•"/>
              <a:tabLst>
                <a:tab pos="355600" algn="l"/>
              </a:tabLst>
              <a:defRPr/>
            </a:pPr>
            <a:r>
              <a:rPr sz="3200" spc="-450" dirty="0">
                <a:latin typeface="Times New Roman"/>
                <a:cs typeface="Times New Roman"/>
              </a:rPr>
              <a:t>E</a:t>
            </a:r>
            <a:r>
              <a:rPr sz="3200" spc="5" dirty="0">
                <a:latin typeface="Times New Roman"/>
                <a:cs typeface="Times New Roman"/>
              </a:rPr>
              <a:t>qui</a:t>
            </a:r>
            <a:r>
              <a:rPr sz="3200" dirty="0">
                <a:latin typeface="Times New Roman"/>
                <a:cs typeface="Times New Roman"/>
              </a:rPr>
              <a:t>p</a:t>
            </a:r>
            <a:r>
              <a:rPr sz="3200" spc="95" dirty="0">
                <a:latin typeface="Times New Roman"/>
                <a:cs typeface="Times New Roman"/>
              </a:rPr>
              <a:t>me</a:t>
            </a:r>
            <a:r>
              <a:rPr sz="3200" spc="50" dirty="0">
                <a:latin typeface="Times New Roman"/>
                <a:cs typeface="Times New Roman"/>
              </a:rPr>
              <a:t>n</a:t>
            </a:r>
            <a:r>
              <a:rPr sz="3200" spc="175" dirty="0">
                <a:latin typeface="Times New Roman"/>
                <a:cs typeface="Times New Roman"/>
              </a:rPr>
              <a:t>t</a:t>
            </a:r>
            <a:endParaRPr sz="3200" dirty="0">
              <a:latin typeface="Times New Roman"/>
              <a:cs typeface="Times New Roman"/>
            </a:endParaRPr>
          </a:p>
          <a:p>
            <a:pPr marL="355600" indent="-342900" eaLnBrk="1" fontAlgn="auto" hangingPunct="1">
              <a:spcBef>
                <a:spcPts val="770"/>
              </a:spcBef>
              <a:spcAft>
                <a:spcPts val="0"/>
              </a:spcAft>
              <a:buFont typeface="Arial"/>
              <a:buChar char="•"/>
              <a:tabLst>
                <a:tab pos="355600" algn="l"/>
              </a:tabLst>
              <a:defRPr/>
            </a:pPr>
            <a:r>
              <a:rPr sz="3200" dirty="0">
                <a:latin typeface="Times New Roman"/>
                <a:cs typeface="Times New Roman"/>
              </a:rPr>
              <a:t>Games</a:t>
            </a:r>
            <a:r>
              <a:rPr sz="3200" spc="-9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–</a:t>
            </a:r>
            <a:r>
              <a:rPr sz="3200" spc="-70" dirty="0">
                <a:latin typeface="Times New Roman"/>
                <a:cs typeface="Times New Roman"/>
              </a:rPr>
              <a:t> </a:t>
            </a:r>
            <a:r>
              <a:rPr sz="3200" spc="50" dirty="0">
                <a:latin typeface="Times New Roman"/>
                <a:cs typeface="Times New Roman"/>
              </a:rPr>
              <a:t>schedu</a:t>
            </a:r>
            <a:r>
              <a:rPr sz="3200" dirty="0">
                <a:latin typeface="Times New Roman"/>
                <a:cs typeface="Times New Roman"/>
              </a:rPr>
              <a:t>le</a:t>
            </a:r>
            <a:r>
              <a:rPr sz="3200" spc="-80" dirty="0">
                <a:latin typeface="Times New Roman"/>
                <a:cs typeface="Times New Roman"/>
              </a:rPr>
              <a:t> </a:t>
            </a:r>
            <a:r>
              <a:rPr sz="3200" spc="-325" dirty="0">
                <a:latin typeface="Times New Roman"/>
                <a:cs typeface="Times New Roman"/>
              </a:rPr>
              <a:t>&amp;</a:t>
            </a:r>
            <a:r>
              <a:rPr sz="3200" spc="-70" dirty="0">
                <a:latin typeface="Times New Roman"/>
                <a:cs typeface="Times New Roman"/>
              </a:rPr>
              <a:t> </a:t>
            </a:r>
            <a:r>
              <a:rPr sz="3200" spc="-160" dirty="0">
                <a:latin typeface="Times New Roman"/>
                <a:cs typeface="Times New Roman"/>
              </a:rPr>
              <a:t>g</a:t>
            </a:r>
            <a:r>
              <a:rPr sz="3200" spc="105" dirty="0">
                <a:latin typeface="Times New Roman"/>
                <a:cs typeface="Times New Roman"/>
              </a:rPr>
              <a:t>ame</a:t>
            </a:r>
            <a:r>
              <a:rPr sz="3200" spc="-75" dirty="0">
                <a:latin typeface="Times New Roman"/>
                <a:cs typeface="Times New Roman"/>
              </a:rPr>
              <a:t> </a:t>
            </a:r>
            <a:r>
              <a:rPr sz="3200" spc="10" dirty="0">
                <a:latin typeface="Times New Roman"/>
                <a:cs typeface="Times New Roman"/>
              </a:rPr>
              <a:t>book</a:t>
            </a:r>
            <a:endParaRPr sz="3200" dirty="0">
              <a:latin typeface="Times New Roman"/>
              <a:cs typeface="Times New Roman"/>
            </a:endParaRPr>
          </a:p>
          <a:p>
            <a:pPr marL="355600" indent="-342900" eaLnBrk="1" fontAlgn="auto" hangingPunct="1">
              <a:spcBef>
                <a:spcPts val="765"/>
              </a:spcBef>
              <a:spcAft>
                <a:spcPts val="0"/>
              </a:spcAft>
              <a:buFont typeface="Arial"/>
              <a:buChar char="•"/>
              <a:tabLst>
                <a:tab pos="355600" algn="l"/>
              </a:tabLst>
              <a:defRPr/>
            </a:pPr>
            <a:r>
              <a:rPr sz="3200" spc="-625" dirty="0">
                <a:latin typeface="Times New Roman"/>
                <a:cs typeface="Times New Roman"/>
              </a:rPr>
              <a:t>T</a:t>
            </a:r>
            <a:r>
              <a:rPr sz="3200" spc="-20" dirty="0">
                <a:latin typeface="Times New Roman"/>
                <a:cs typeface="Times New Roman"/>
              </a:rPr>
              <a:t>r</a:t>
            </a:r>
            <a:r>
              <a:rPr sz="3200" dirty="0">
                <a:latin typeface="Times New Roman"/>
                <a:cs typeface="Times New Roman"/>
              </a:rPr>
              <a:t>ans</a:t>
            </a:r>
            <a:r>
              <a:rPr sz="3200" spc="-10" dirty="0">
                <a:latin typeface="Times New Roman"/>
                <a:cs typeface="Times New Roman"/>
              </a:rPr>
              <a:t>i</a:t>
            </a:r>
            <a:r>
              <a:rPr sz="3200" spc="5" dirty="0">
                <a:latin typeface="Times New Roman"/>
                <a:cs typeface="Times New Roman"/>
              </a:rPr>
              <a:t>t</a:t>
            </a:r>
            <a:r>
              <a:rPr sz="3200" spc="-5" dirty="0">
                <a:latin typeface="Times New Roman"/>
                <a:cs typeface="Times New Roman"/>
              </a:rPr>
              <a:t>i</a:t>
            </a:r>
            <a:r>
              <a:rPr sz="3200" spc="20" dirty="0">
                <a:latin typeface="Times New Roman"/>
                <a:cs typeface="Times New Roman"/>
              </a:rPr>
              <a:t>ons</a:t>
            </a:r>
            <a:r>
              <a:rPr sz="3200" spc="15" dirty="0">
                <a:latin typeface="Times New Roman"/>
                <a:cs typeface="Times New Roman"/>
              </a:rPr>
              <a:t>:</a:t>
            </a:r>
            <a:r>
              <a:rPr sz="3200" spc="-55" dirty="0">
                <a:latin typeface="Times New Roman"/>
                <a:cs typeface="Times New Roman"/>
              </a:rPr>
              <a:t> </a:t>
            </a:r>
            <a:r>
              <a:rPr sz="3200" spc="130" dirty="0">
                <a:latin typeface="Times New Roman"/>
                <a:cs typeface="Times New Roman"/>
              </a:rPr>
              <a:t>t</a:t>
            </a:r>
            <a:r>
              <a:rPr sz="3200" spc="80" dirty="0">
                <a:latin typeface="Times New Roman"/>
                <a:cs typeface="Times New Roman"/>
              </a:rPr>
              <a:t>o</a:t>
            </a:r>
            <a:r>
              <a:rPr sz="3200" spc="-70" dirty="0">
                <a:latin typeface="Times New Roman"/>
                <a:cs typeface="Times New Roman"/>
              </a:rPr>
              <a:t> </a:t>
            </a:r>
            <a:r>
              <a:rPr sz="3200" spc="-325" dirty="0">
                <a:latin typeface="Times New Roman"/>
                <a:cs typeface="Times New Roman"/>
              </a:rPr>
              <a:t>&amp;</a:t>
            </a:r>
            <a:r>
              <a:rPr sz="3200" spc="-80" dirty="0">
                <a:latin typeface="Times New Roman"/>
                <a:cs typeface="Times New Roman"/>
              </a:rPr>
              <a:t> </a:t>
            </a:r>
            <a:r>
              <a:rPr sz="3200" spc="-30" dirty="0">
                <a:latin typeface="Times New Roman"/>
                <a:cs typeface="Times New Roman"/>
              </a:rPr>
              <a:t>f</a:t>
            </a:r>
            <a:r>
              <a:rPr sz="3200" spc="-75" dirty="0">
                <a:latin typeface="Times New Roman"/>
                <a:cs typeface="Times New Roman"/>
              </a:rPr>
              <a:t>r</a:t>
            </a:r>
            <a:r>
              <a:rPr sz="3200" spc="40" dirty="0">
                <a:latin typeface="Times New Roman"/>
                <a:cs typeface="Times New Roman"/>
              </a:rPr>
              <a:t>o</a:t>
            </a:r>
            <a:r>
              <a:rPr sz="3200" spc="70" dirty="0">
                <a:latin typeface="Times New Roman"/>
                <a:cs typeface="Times New Roman"/>
              </a:rPr>
              <a:t>m</a:t>
            </a:r>
            <a:r>
              <a:rPr sz="3200" spc="-75" dirty="0">
                <a:latin typeface="Times New Roman"/>
                <a:cs typeface="Times New Roman"/>
              </a:rPr>
              <a:t> </a:t>
            </a:r>
            <a:r>
              <a:rPr sz="3200" spc="165" dirty="0">
                <a:latin typeface="Times New Roman"/>
                <a:cs typeface="Times New Roman"/>
              </a:rPr>
              <a:t>t</a:t>
            </a:r>
            <a:r>
              <a:rPr sz="3200" spc="120" dirty="0">
                <a:latin typeface="Times New Roman"/>
                <a:cs typeface="Times New Roman"/>
              </a:rPr>
              <a:t>h</a:t>
            </a:r>
            <a:r>
              <a:rPr sz="3200" spc="110" dirty="0">
                <a:latin typeface="Times New Roman"/>
                <a:cs typeface="Times New Roman"/>
              </a:rPr>
              <a:t>e</a:t>
            </a:r>
            <a:r>
              <a:rPr sz="3200" spc="-75" dirty="0">
                <a:latin typeface="Times New Roman"/>
                <a:cs typeface="Times New Roman"/>
              </a:rPr>
              <a:t> </a:t>
            </a:r>
            <a:r>
              <a:rPr sz="3200" spc="5" dirty="0">
                <a:latin typeface="Times New Roman"/>
                <a:cs typeface="Times New Roman"/>
              </a:rPr>
              <a:t>pl</a:t>
            </a:r>
            <a:r>
              <a:rPr sz="3200" spc="-50" dirty="0">
                <a:latin typeface="Times New Roman"/>
                <a:cs typeface="Times New Roman"/>
              </a:rPr>
              <a:t>a</a:t>
            </a:r>
            <a:r>
              <a:rPr sz="3200" spc="-195" dirty="0">
                <a:latin typeface="Times New Roman"/>
                <a:cs typeface="Times New Roman"/>
              </a:rPr>
              <a:t>y</a:t>
            </a:r>
            <a:r>
              <a:rPr sz="3200" spc="-35" dirty="0">
                <a:latin typeface="Times New Roman"/>
                <a:cs typeface="Times New Roman"/>
              </a:rPr>
              <a:t>g</a:t>
            </a:r>
            <a:r>
              <a:rPr sz="3200" spc="-75" dirty="0">
                <a:latin typeface="Times New Roman"/>
                <a:cs typeface="Times New Roman"/>
              </a:rPr>
              <a:t>r</a:t>
            </a:r>
            <a:r>
              <a:rPr sz="3200" spc="75" dirty="0">
                <a:latin typeface="Times New Roman"/>
                <a:cs typeface="Times New Roman"/>
              </a:rPr>
              <a:t>ound</a:t>
            </a:r>
            <a:endParaRPr sz="3200" dirty="0">
              <a:latin typeface="Times New Roman"/>
              <a:cs typeface="Times New Roman"/>
            </a:endParaRPr>
          </a:p>
          <a:p>
            <a:pPr marL="355600" indent="-342900" eaLnBrk="1" fontAlgn="auto" hangingPunct="1">
              <a:spcBef>
                <a:spcPts val="765"/>
              </a:spcBef>
              <a:spcAft>
                <a:spcPts val="0"/>
              </a:spcAft>
              <a:buFont typeface="Arial"/>
              <a:buChar char="•"/>
              <a:tabLst>
                <a:tab pos="355600" algn="l"/>
              </a:tabLst>
              <a:defRPr/>
            </a:pPr>
            <a:r>
              <a:rPr sz="3200" spc="-475" dirty="0">
                <a:latin typeface="Times New Roman"/>
                <a:cs typeface="Times New Roman"/>
              </a:rPr>
              <a:t>R</a:t>
            </a:r>
            <a:r>
              <a:rPr sz="3200" spc="50" dirty="0">
                <a:latin typeface="Times New Roman"/>
                <a:cs typeface="Times New Roman"/>
              </a:rPr>
              <a:t>ecess</a:t>
            </a:r>
            <a:r>
              <a:rPr sz="3200" spc="-120" dirty="0">
                <a:latin typeface="Times New Roman"/>
                <a:cs typeface="Times New Roman"/>
              </a:rPr>
              <a:t> </a:t>
            </a:r>
            <a:r>
              <a:rPr sz="3200" spc="120" dirty="0">
                <a:latin typeface="Times New Roman"/>
                <a:cs typeface="Times New Roman"/>
              </a:rPr>
              <a:t>b</a:t>
            </a:r>
            <a:r>
              <a:rPr sz="3200" spc="85" dirty="0">
                <a:latin typeface="Times New Roman"/>
                <a:cs typeface="Times New Roman"/>
              </a:rPr>
              <a:t>e</a:t>
            </a:r>
            <a:r>
              <a:rPr sz="3200" spc="-180" dirty="0">
                <a:latin typeface="Times New Roman"/>
                <a:cs typeface="Times New Roman"/>
              </a:rPr>
              <a:t>f</a:t>
            </a:r>
            <a:r>
              <a:rPr sz="3200" spc="75" dirty="0">
                <a:latin typeface="Times New Roman"/>
                <a:cs typeface="Times New Roman"/>
              </a:rPr>
              <a:t>o</a:t>
            </a:r>
            <a:r>
              <a:rPr sz="3200" spc="15" dirty="0">
                <a:latin typeface="Times New Roman"/>
                <a:cs typeface="Times New Roman"/>
              </a:rPr>
              <a:t>r</a:t>
            </a:r>
            <a:r>
              <a:rPr sz="3200" spc="170" dirty="0">
                <a:latin typeface="Times New Roman"/>
                <a:cs typeface="Times New Roman"/>
              </a:rPr>
              <a:t>e</a:t>
            </a:r>
            <a:r>
              <a:rPr sz="3200" spc="-9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lunch</a:t>
            </a:r>
          </a:p>
        </p:txBody>
      </p:sp>
      <p:sp>
        <p:nvSpPr>
          <p:cNvPr id="31747" name="object 4">
            <a:extLst>
              <a:ext uri="{FF2B5EF4-FFF2-40B4-BE49-F238E27FC236}">
                <a16:creationId xmlns:a16="http://schemas.microsoft.com/office/drawing/2014/main" id="{120AEE27-6392-4C4F-9A27-A75511894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1450" y="1866900"/>
            <a:ext cx="3009900" cy="178117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It Out &amp; Plan It Out</a:t>
            </a:r>
          </a:p>
        </p:txBody>
      </p:sp>
      <p:pic>
        <p:nvPicPr>
          <p:cNvPr id="4" name="Content Placeholder 3" descr="Screen Shot 2016-04-30 at 2.13.1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21" r="-17121"/>
          <a:stretch>
            <a:fillRect/>
          </a:stretch>
        </p:blipFill>
        <p:spPr>
          <a:xfrm>
            <a:off x="549275" y="1816572"/>
            <a:ext cx="8042276" cy="4343400"/>
          </a:xfrm>
        </p:spPr>
      </p:pic>
    </p:spTree>
    <p:extLst>
      <p:ext uri="{BB962C8B-B14F-4D97-AF65-F5344CB8AC3E}">
        <p14:creationId xmlns:p14="http://schemas.microsoft.com/office/powerpoint/2010/main" val="1345510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BF704CD-79C0-AA48-9B90-B9857C76D42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wrap="square" lIns="0" tIns="100584" rIns="0" bIns="0">
            <a:spAutoFit/>
          </a:bodyPr>
          <a:lstStyle/>
          <a:p>
            <a:pPr marL="5715"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sz="4000" spc="-77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</a:t>
            </a:r>
            <a:r>
              <a:rPr sz="4000" spc="-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sz="4000" spc="1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ansitions:</a:t>
            </a:r>
            <a:br>
              <a:rPr sz="40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sz="4000" spc="-1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</a:t>
            </a:r>
            <a:r>
              <a:rPr sz="4000" spc="-9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sz="4000" spc="16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</a:t>
            </a:r>
            <a:r>
              <a:rPr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ting</a:t>
            </a:r>
            <a:r>
              <a:rPr sz="40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4000" spc="18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</a:t>
            </a:r>
            <a:r>
              <a:rPr sz="4000" spc="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sz="40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4000" spc="-40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&amp;</a:t>
            </a:r>
            <a:r>
              <a:rPr sz="40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4000" spc="-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r>
              <a:rPr sz="4000" spc="-9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sz="4000" spc="5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sz="4000" spc="9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sz="4000" spc="-8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4000" spc="11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</a:t>
            </a:r>
            <a:r>
              <a:rPr sz="4000" spc="204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</a:t>
            </a:r>
            <a:r>
              <a:rPr sz="4000" spc="19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sz="40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4000" spc="-8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sz="4000" spc="-5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sz="4000" spc="5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sz="4000" spc="-24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</a:t>
            </a:r>
            <a:r>
              <a:rPr sz="4000" spc="-4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</a:t>
            </a:r>
            <a:r>
              <a:rPr sz="4000" spc="-8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sz="4000" spc="9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sz="4000" spc="10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</a:t>
            </a:r>
            <a:r>
              <a:rPr sz="4000" spc="7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nd</a:t>
            </a:r>
            <a:endParaRPr sz="4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2A8FA63-126B-E240-9079-4E67C3E0F184}"/>
              </a:ext>
            </a:extLst>
          </p:cNvPr>
          <p:cNvSpPr txBox="1"/>
          <p:nvPr/>
        </p:nvSpPr>
        <p:spPr>
          <a:xfrm>
            <a:off x="769938" y="2105025"/>
            <a:ext cx="4648200" cy="27749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3556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355600" algn="l"/>
              </a:tabLst>
              <a:defRPr/>
            </a:pPr>
            <a:r>
              <a:rPr sz="3200" spc="-105" dirty="0">
                <a:latin typeface="Times New Roman"/>
                <a:cs typeface="Times New Roman"/>
              </a:rPr>
              <a:t>Stic</a:t>
            </a:r>
            <a:r>
              <a:rPr sz="3200" spc="-130" dirty="0">
                <a:latin typeface="Times New Roman"/>
                <a:cs typeface="Times New Roman"/>
              </a:rPr>
              <a:t>k</a:t>
            </a:r>
            <a:r>
              <a:rPr sz="3200" spc="-85" dirty="0">
                <a:latin typeface="Times New Roman"/>
                <a:cs typeface="Times New Roman"/>
              </a:rPr>
              <a:t> </a:t>
            </a:r>
            <a:r>
              <a:rPr sz="3200" spc="125" dirty="0">
                <a:latin typeface="Times New Roman"/>
                <a:cs typeface="Times New Roman"/>
              </a:rPr>
              <a:t>t</a:t>
            </a:r>
            <a:r>
              <a:rPr sz="3200" spc="80" dirty="0">
                <a:latin typeface="Times New Roman"/>
                <a:cs typeface="Times New Roman"/>
              </a:rPr>
              <a:t>o</a:t>
            </a:r>
            <a:r>
              <a:rPr sz="3200" spc="-80" dirty="0">
                <a:latin typeface="Times New Roman"/>
                <a:cs typeface="Times New Roman"/>
              </a:rPr>
              <a:t> </a:t>
            </a:r>
            <a:r>
              <a:rPr sz="3200" spc="140" dirty="0">
                <a:latin typeface="Times New Roman"/>
                <a:cs typeface="Times New Roman"/>
              </a:rPr>
              <a:t>the</a:t>
            </a:r>
            <a:r>
              <a:rPr sz="3200" spc="-80" dirty="0">
                <a:latin typeface="Times New Roman"/>
                <a:cs typeface="Times New Roman"/>
              </a:rPr>
              <a:t> </a:t>
            </a:r>
            <a:r>
              <a:rPr sz="3200" spc="50" dirty="0">
                <a:latin typeface="Times New Roman"/>
                <a:cs typeface="Times New Roman"/>
              </a:rPr>
              <a:t>schedu</a:t>
            </a:r>
            <a:r>
              <a:rPr sz="3200" dirty="0">
                <a:latin typeface="Times New Roman"/>
                <a:cs typeface="Times New Roman"/>
              </a:rPr>
              <a:t>le</a:t>
            </a:r>
            <a:endParaRPr sz="3200">
              <a:latin typeface="Times New Roman"/>
              <a:cs typeface="Times New Roman"/>
            </a:endParaRPr>
          </a:p>
          <a:p>
            <a:pPr marL="355600" indent="-342900" eaLnBrk="1" fontAlgn="auto" hangingPunct="1">
              <a:spcBef>
                <a:spcPts val="770"/>
              </a:spcBef>
              <a:spcAft>
                <a:spcPts val="0"/>
              </a:spcAft>
              <a:buFont typeface="Arial"/>
              <a:buChar char="•"/>
              <a:tabLst>
                <a:tab pos="355600" algn="l"/>
              </a:tabLst>
              <a:defRPr/>
            </a:pPr>
            <a:r>
              <a:rPr sz="3200" spc="-105" dirty="0">
                <a:latin typeface="Times New Roman"/>
                <a:cs typeface="Times New Roman"/>
              </a:rPr>
              <a:t>Cons</a:t>
            </a:r>
            <a:r>
              <a:rPr sz="3200" spc="-70" dirty="0">
                <a:latin typeface="Times New Roman"/>
                <a:cs typeface="Times New Roman"/>
              </a:rPr>
              <a:t>i</a:t>
            </a:r>
            <a:r>
              <a:rPr sz="3200" spc="-45" dirty="0">
                <a:latin typeface="Times New Roman"/>
                <a:cs typeface="Times New Roman"/>
              </a:rPr>
              <a:t>s</a:t>
            </a:r>
            <a:r>
              <a:rPr sz="3200" spc="130" dirty="0">
                <a:latin typeface="Times New Roman"/>
                <a:cs typeface="Times New Roman"/>
              </a:rPr>
              <a:t>t</a:t>
            </a:r>
            <a:r>
              <a:rPr sz="3200" spc="110" dirty="0">
                <a:latin typeface="Times New Roman"/>
                <a:cs typeface="Times New Roman"/>
              </a:rPr>
              <a:t>e</a:t>
            </a:r>
            <a:r>
              <a:rPr sz="3200" spc="95" dirty="0">
                <a:latin typeface="Times New Roman"/>
                <a:cs typeface="Times New Roman"/>
              </a:rPr>
              <a:t>n</a:t>
            </a:r>
            <a:r>
              <a:rPr sz="3200" spc="175" dirty="0">
                <a:latin typeface="Times New Roman"/>
                <a:cs typeface="Times New Roman"/>
              </a:rPr>
              <a:t>t</a:t>
            </a:r>
            <a:r>
              <a:rPr sz="3200" spc="-65" dirty="0">
                <a:latin typeface="Times New Roman"/>
                <a:cs typeface="Times New Roman"/>
              </a:rPr>
              <a:t> </a:t>
            </a:r>
            <a:r>
              <a:rPr sz="3200" spc="-165" dirty="0">
                <a:latin typeface="Times New Roman"/>
                <a:cs typeface="Times New Roman"/>
              </a:rPr>
              <a:t>l</a:t>
            </a:r>
            <a:r>
              <a:rPr sz="3200" spc="-175" dirty="0">
                <a:latin typeface="Times New Roman"/>
                <a:cs typeface="Times New Roman"/>
              </a:rPr>
              <a:t>i</a:t>
            </a:r>
            <a:r>
              <a:rPr sz="3200" spc="120" dirty="0">
                <a:latin typeface="Times New Roman"/>
                <a:cs typeface="Times New Roman"/>
              </a:rPr>
              <a:t>n</a:t>
            </a:r>
            <a:r>
              <a:rPr sz="3200" spc="114" dirty="0">
                <a:latin typeface="Times New Roman"/>
                <a:cs typeface="Times New Roman"/>
              </a:rPr>
              <a:t>e</a:t>
            </a:r>
            <a:r>
              <a:rPr sz="3200" spc="-90" dirty="0">
                <a:latin typeface="Times New Roman"/>
                <a:cs typeface="Times New Roman"/>
              </a:rPr>
              <a:t>-</a:t>
            </a:r>
            <a:r>
              <a:rPr sz="3200" spc="75" dirty="0">
                <a:latin typeface="Times New Roman"/>
                <a:cs typeface="Times New Roman"/>
              </a:rPr>
              <a:t>u</a:t>
            </a:r>
            <a:r>
              <a:rPr sz="3200" spc="80" dirty="0">
                <a:latin typeface="Times New Roman"/>
                <a:cs typeface="Times New Roman"/>
              </a:rPr>
              <a:t>p</a:t>
            </a:r>
            <a:r>
              <a:rPr sz="3200" spc="-65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r</a:t>
            </a:r>
            <a:r>
              <a:rPr sz="3200" spc="40" dirty="0">
                <a:latin typeface="Times New Roman"/>
                <a:cs typeface="Times New Roman"/>
              </a:rPr>
              <a:t>outi</a:t>
            </a:r>
            <a:r>
              <a:rPr sz="3200" spc="50" dirty="0">
                <a:latin typeface="Times New Roman"/>
                <a:cs typeface="Times New Roman"/>
              </a:rPr>
              <a:t>n</a:t>
            </a:r>
            <a:r>
              <a:rPr sz="3200" spc="170" dirty="0">
                <a:latin typeface="Times New Roman"/>
                <a:cs typeface="Times New Roman"/>
              </a:rPr>
              <a:t>e</a:t>
            </a:r>
            <a:endParaRPr sz="3200">
              <a:latin typeface="Times New Roman"/>
              <a:cs typeface="Times New Roman"/>
            </a:endParaRPr>
          </a:p>
          <a:p>
            <a:pPr marL="355600" indent="-342900" eaLnBrk="1" fontAlgn="auto" hangingPunct="1">
              <a:spcBef>
                <a:spcPts val="765"/>
              </a:spcBef>
              <a:spcAft>
                <a:spcPts val="0"/>
              </a:spcAft>
              <a:buFont typeface="Arial"/>
              <a:buChar char="•"/>
              <a:tabLst>
                <a:tab pos="355600" algn="l"/>
              </a:tabLst>
              <a:defRPr/>
            </a:pPr>
            <a:r>
              <a:rPr sz="3200" spc="-95" dirty="0">
                <a:latin typeface="Times New Roman"/>
                <a:cs typeface="Times New Roman"/>
              </a:rPr>
              <a:t>S</a:t>
            </a:r>
            <a:r>
              <a:rPr sz="3200" spc="-85" dirty="0">
                <a:latin typeface="Times New Roman"/>
                <a:cs typeface="Times New Roman"/>
              </a:rPr>
              <a:t>t</a:t>
            </a:r>
            <a:r>
              <a:rPr sz="3200" dirty="0">
                <a:latin typeface="Times New Roman"/>
                <a:cs typeface="Times New Roman"/>
              </a:rPr>
              <a:t>a</a:t>
            </a:r>
            <a:r>
              <a:rPr sz="3200" spc="25" dirty="0">
                <a:latin typeface="Times New Roman"/>
                <a:cs typeface="Times New Roman"/>
              </a:rPr>
              <a:t>g</a:t>
            </a:r>
            <a:r>
              <a:rPr sz="3200" spc="-125" dirty="0">
                <a:latin typeface="Times New Roman"/>
                <a:cs typeface="Times New Roman"/>
              </a:rPr>
              <a:t>g</a:t>
            </a:r>
            <a:r>
              <a:rPr sz="3200" spc="110" dirty="0">
                <a:latin typeface="Times New Roman"/>
                <a:cs typeface="Times New Roman"/>
              </a:rPr>
              <a:t>er</a:t>
            </a:r>
            <a:r>
              <a:rPr sz="3200" spc="-10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r</a:t>
            </a:r>
            <a:r>
              <a:rPr sz="3200" spc="50" dirty="0">
                <a:latin typeface="Times New Roman"/>
                <a:cs typeface="Times New Roman"/>
              </a:rPr>
              <a:t>ecess</a:t>
            </a:r>
            <a:r>
              <a:rPr sz="3200" spc="-120" dirty="0">
                <a:latin typeface="Times New Roman"/>
                <a:cs typeface="Times New Roman"/>
              </a:rPr>
              <a:t> </a:t>
            </a:r>
            <a:r>
              <a:rPr sz="3200" spc="40" dirty="0">
                <a:latin typeface="Times New Roman"/>
                <a:cs typeface="Times New Roman"/>
              </a:rPr>
              <a:t>endi</a:t>
            </a:r>
            <a:r>
              <a:rPr sz="3200" spc="25" dirty="0">
                <a:latin typeface="Times New Roman"/>
                <a:cs typeface="Times New Roman"/>
              </a:rPr>
              <a:t>n</a:t>
            </a:r>
            <a:r>
              <a:rPr sz="3200" spc="-100" dirty="0">
                <a:latin typeface="Times New Roman"/>
                <a:cs typeface="Times New Roman"/>
              </a:rPr>
              <a:t>g</a:t>
            </a:r>
            <a:endParaRPr sz="3200">
              <a:latin typeface="Times New Roman"/>
              <a:cs typeface="Times New Roman"/>
            </a:endParaRPr>
          </a:p>
          <a:p>
            <a:pPr marL="355600" indent="-342900" eaLnBrk="1" fontAlgn="auto" hangingPunct="1">
              <a:spcBef>
                <a:spcPts val="770"/>
              </a:spcBef>
              <a:spcAft>
                <a:spcPts val="0"/>
              </a:spcAft>
              <a:buFont typeface="Arial"/>
              <a:buChar char="•"/>
              <a:tabLst>
                <a:tab pos="355600" algn="l"/>
              </a:tabLst>
              <a:defRPr/>
            </a:pPr>
            <a:r>
              <a:rPr sz="3200" spc="-165" dirty="0">
                <a:latin typeface="Times New Roman"/>
                <a:cs typeface="Times New Roman"/>
              </a:rPr>
              <a:t>U</a:t>
            </a:r>
            <a:r>
              <a:rPr sz="3200" spc="-100" dirty="0">
                <a:latin typeface="Times New Roman"/>
                <a:cs typeface="Times New Roman"/>
              </a:rPr>
              <a:t>s</a:t>
            </a:r>
            <a:r>
              <a:rPr sz="3200" spc="170" dirty="0">
                <a:latin typeface="Times New Roman"/>
                <a:cs typeface="Times New Roman"/>
              </a:rPr>
              <a:t>e</a:t>
            </a:r>
            <a:r>
              <a:rPr sz="3200" spc="-95" dirty="0">
                <a:latin typeface="Times New Roman"/>
                <a:cs typeface="Times New Roman"/>
              </a:rPr>
              <a:t> </a:t>
            </a:r>
            <a:r>
              <a:rPr sz="3200" spc="-35" dirty="0">
                <a:latin typeface="Times New Roman"/>
                <a:cs typeface="Times New Roman"/>
              </a:rPr>
              <a:t>whi</a:t>
            </a:r>
            <a:r>
              <a:rPr sz="3200" spc="-75" dirty="0">
                <a:latin typeface="Times New Roman"/>
                <a:cs typeface="Times New Roman"/>
              </a:rPr>
              <a:t>s</a:t>
            </a:r>
            <a:r>
              <a:rPr sz="3200" spc="5" dirty="0">
                <a:latin typeface="Times New Roman"/>
                <a:cs typeface="Times New Roman"/>
              </a:rPr>
              <a:t>t</a:t>
            </a:r>
            <a:r>
              <a:rPr sz="3200" spc="-5" dirty="0">
                <a:latin typeface="Times New Roman"/>
                <a:cs typeface="Times New Roman"/>
              </a:rPr>
              <a:t>l</a:t>
            </a:r>
            <a:r>
              <a:rPr sz="3200" spc="80" dirty="0">
                <a:latin typeface="Times New Roman"/>
                <a:cs typeface="Times New Roman"/>
              </a:rPr>
              <a:t>es</a:t>
            </a:r>
            <a:endParaRPr sz="3200">
              <a:latin typeface="Times New Roman"/>
              <a:cs typeface="Times New Roman"/>
            </a:endParaRPr>
          </a:p>
          <a:p>
            <a:pPr marL="355600" indent="-342900" eaLnBrk="1" fontAlgn="auto" hangingPunct="1">
              <a:spcBef>
                <a:spcPts val="765"/>
              </a:spcBef>
              <a:spcAft>
                <a:spcPts val="0"/>
              </a:spcAft>
              <a:buFont typeface="Arial"/>
              <a:buChar char="•"/>
              <a:tabLst>
                <a:tab pos="355600" algn="l"/>
              </a:tabLst>
              <a:defRPr/>
            </a:pPr>
            <a:r>
              <a:rPr sz="3200" spc="-210" dirty="0">
                <a:latin typeface="Times New Roman"/>
                <a:cs typeface="Times New Roman"/>
              </a:rPr>
              <a:t>Bu</a:t>
            </a:r>
            <a:r>
              <a:rPr sz="3200" spc="-110" dirty="0">
                <a:latin typeface="Times New Roman"/>
                <a:cs typeface="Times New Roman"/>
              </a:rPr>
              <a:t>i</a:t>
            </a:r>
            <a:r>
              <a:rPr sz="3200" spc="-90" dirty="0">
                <a:latin typeface="Times New Roman"/>
                <a:cs typeface="Times New Roman"/>
              </a:rPr>
              <a:t>ld</a:t>
            </a:r>
            <a:r>
              <a:rPr sz="3200" spc="-80" dirty="0">
                <a:latin typeface="Times New Roman"/>
                <a:cs typeface="Times New Roman"/>
              </a:rPr>
              <a:t>i</a:t>
            </a:r>
            <a:r>
              <a:rPr sz="3200" spc="-25" dirty="0">
                <a:latin typeface="Times New Roman"/>
                <a:cs typeface="Times New Roman"/>
              </a:rPr>
              <a:t>n</a:t>
            </a:r>
            <a:r>
              <a:rPr sz="3200" spc="-20" dirty="0">
                <a:latin typeface="Times New Roman"/>
                <a:cs typeface="Times New Roman"/>
              </a:rPr>
              <a:t>g</a:t>
            </a:r>
            <a:r>
              <a:rPr sz="3200" spc="-60" dirty="0">
                <a:latin typeface="Times New Roman"/>
                <a:cs typeface="Times New Roman"/>
              </a:rPr>
              <a:t> </a:t>
            </a:r>
            <a:r>
              <a:rPr sz="3200" spc="25" dirty="0">
                <a:latin typeface="Times New Roman"/>
                <a:cs typeface="Times New Roman"/>
              </a:rPr>
              <a:t>access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4819" name="object 4">
            <a:extLst>
              <a:ext uri="{FF2B5EF4-FFF2-40B4-BE49-F238E27FC236}">
                <a16:creationId xmlns:a16="http://schemas.microsoft.com/office/drawing/2014/main" id="{FDB365D3-7B5E-D54D-B33E-EA83FBD61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2700" y="3144838"/>
            <a:ext cx="3011488" cy="224313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object 2">
            <a:extLst>
              <a:ext uri="{FF2B5EF4-FFF2-40B4-BE49-F238E27FC236}">
                <a16:creationId xmlns:a16="http://schemas.microsoft.com/office/drawing/2014/main" id="{5ECA9888-63EE-124C-A653-9258CFA2A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34475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866" name="object 3">
            <a:extLst>
              <a:ext uri="{FF2B5EF4-FFF2-40B4-BE49-F238E27FC236}">
                <a16:creationId xmlns:a16="http://schemas.microsoft.com/office/drawing/2014/main" id="{E4DA09F9-427D-5E45-A508-108D39CFE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4550" y="3995738"/>
            <a:ext cx="3209925" cy="36988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867" name="object 4">
            <a:extLst>
              <a:ext uri="{FF2B5EF4-FFF2-40B4-BE49-F238E27FC236}">
                <a16:creationId xmlns:a16="http://schemas.microsoft.com/office/drawing/2014/main" id="{EEA878BF-8D4E-FF40-836B-EAC322000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2363" y="5449888"/>
            <a:ext cx="392112" cy="36512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868" name="object 5">
            <a:extLst>
              <a:ext uri="{FF2B5EF4-FFF2-40B4-BE49-F238E27FC236}">
                <a16:creationId xmlns:a16="http://schemas.microsoft.com/office/drawing/2014/main" id="{A1730F9E-8529-2546-9B06-FA763FD13D40}"/>
              </a:ext>
            </a:extLst>
          </p:cNvPr>
          <p:cNvSpPr>
            <a:spLocks/>
          </p:cNvSpPr>
          <p:nvPr/>
        </p:nvSpPr>
        <p:spPr bwMode="auto">
          <a:xfrm>
            <a:off x="6234113" y="2986088"/>
            <a:ext cx="0" cy="1397000"/>
          </a:xfrm>
          <a:custGeom>
            <a:avLst/>
            <a:gdLst>
              <a:gd name="T0" fmla="*/ 1395310 h 1395729"/>
              <a:gd name="T1" fmla="*/ 0 h 139572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395729">
                <a:moveTo>
                  <a:pt x="0" y="1395310"/>
                </a:moveTo>
                <a:lnTo>
                  <a:pt x="0" y="0"/>
                </a:lnTo>
              </a:path>
            </a:pathLst>
          </a:custGeom>
          <a:noFill/>
          <a:ln w="36539">
            <a:solidFill>
              <a:srgbClr val="5B5B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69" name="object 6">
            <a:extLst>
              <a:ext uri="{FF2B5EF4-FFF2-40B4-BE49-F238E27FC236}">
                <a16:creationId xmlns:a16="http://schemas.microsoft.com/office/drawing/2014/main" id="{4DB27C32-7CDC-4B49-9B98-824E4771124C}"/>
              </a:ext>
            </a:extLst>
          </p:cNvPr>
          <p:cNvSpPr>
            <a:spLocks/>
          </p:cNvSpPr>
          <p:nvPr/>
        </p:nvSpPr>
        <p:spPr bwMode="auto">
          <a:xfrm>
            <a:off x="7559675" y="5697538"/>
            <a:ext cx="849313" cy="0"/>
          </a:xfrm>
          <a:custGeom>
            <a:avLst/>
            <a:gdLst>
              <a:gd name="T0" fmla="*/ 0 w 849629"/>
              <a:gd name="T1" fmla="*/ 849542 w 8496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849629">
                <a:moveTo>
                  <a:pt x="0" y="0"/>
                </a:moveTo>
                <a:lnTo>
                  <a:pt x="849542" y="0"/>
                </a:lnTo>
              </a:path>
            </a:pathLst>
          </a:custGeom>
          <a:noFill/>
          <a:ln w="45674">
            <a:solidFill>
              <a:srgbClr val="3F3F3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70" name="object 7">
            <a:extLst>
              <a:ext uri="{FF2B5EF4-FFF2-40B4-BE49-F238E27FC236}">
                <a16:creationId xmlns:a16="http://schemas.microsoft.com/office/drawing/2014/main" id="{FD6E1F23-8312-524E-BC4A-1FCEE0B14F14}"/>
              </a:ext>
            </a:extLst>
          </p:cNvPr>
          <p:cNvSpPr>
            <a:spLocks/>
          </p:cNvSpPr>
          <p:nvPr/>
        </p:nvSpPr>
        <p:spPr bwMode="auto">
          <a:xfrm>
            <a:off x="530225" y="6823075"/>
            <a:ext cx="8613775" cy="0"/>
          </a:xfrm>
          <a:custGeom>
            <a:avLst/>
            <a:gdLst>
              <a:gd name="T0" fmla="*/ 0 w 8614410"/>
              <a:gd name="T1" fmla="*/ 8614177 w 86144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8614410">
                <a:moveTo>
                  <a:pt x="0" y="0"/>
                </a:moveTo>
                <a:lnTo>
                  <a:pt x="8614177" y="0"/>
                </a:lnTo>
              </a:path>
            </a:pathLst>
          </a:custGeom>
          <a:noFill/>
          <a:ln w="45674">
            <a:solidFill>
              <a:srgbClr val="5744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50BD09B8-99DE-4C48-B5E2-42BBDC00AD78}"/>
              </a:ext>
            </a:extLst>
          </p:cNvPr>
          <p:cNvSpPr txBox="1"/>
          <p:nvPr/>
        </p:nvSpPr>
        <p:spPr>
          <a:xfrm>
            <a:off x="6843713" y="947738"/>
            <a:ext cx="614362" cy="2095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450" spc="10" dirty="0">
                <a:solidFill>
                  <a:srgbClr val="0C0805"/>
                </a:solidFill>
                <a:latin typeface="Times New Roman"/>
                <a:cs typeface="Times New Roman"/>
              </a:rPr>
              <a:t>frisbees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E7D84FC8-A647-9645-8F92-9351A5BD7517}"/>
              </a:ext>
            </a:extLst>
          </p:cNvPr>
          <p:cNvSpPr txBox="1"/>
          <p:nvPr/>
        </p:nvSpPr>
        <p:spPr>
          <a:xfrm>
            <a:off x="5121275" y="4024313"/>
            <a:ext cx="3719513" cy="113823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C08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basketball</a:t>
            </a:r>
            <a:endParaRPr lang="en-US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875"/>
              </a:spcBef>
            </a:pPr>
            <a:r>
              <a:rPr lang="en-US" altLang="en-US" sz="1400">
                <a:solidFill>
                  <a:srgbClr val="0C08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soccer</a:t>
            </a:r>
            <a:endParaRPr lang="en-US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>
              <a:spcBef>
                <a:spcPts val="1113"/>
              </a:spcBef>
            </a:pPr>
            <a:r>
              <a:rPr lang="en-US" altLang="en-US" sz="1500">
                <a:solidFill>
                  <a:srgbClr val="E9313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 of bounds</a:t>
            </a:r>
            <a:endParaRPr lang="en-US" altLang="en-US" sz="15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05538D03-F118-1045-98CF-3CE7A74653BE}"/>
              </a:ext>
            </a:extLst>
          </p:cNvPr>
          <p:cNvSpPr txBox="1"/>
          <p:nvPr/>
        </p:nvSpPr>
        <p:spPr>
          <a:xfrm>
            <a:off x="987425" y="6583363"/>
            <a:ext cx="4102100" cy="2095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450" spc="-70" dirty="0">
                <a:solidFill>
                  <a:srgbClr val="0C0805"/>
                </a:solidFill>
                <a:latin typeface="Times New Roman"/>
                <a:cs typeface="Times New Roman"/>
              </a:rPr>
              <a:t>Ch</a:t>
            </a:r>
            <a:r>
              <a:rPr sz="1450" spc="-140" dirty="0">
                <a:solidFill>
                  <a:srgbClr val="0C0805"/>
                </a:solidFill>
                <a:latin typeface="Times New Roman"/>
                <a:cs typeface="Times New Roman"/>
              </a:rPr>
              <a:t>e</a:t>
            </a:r>
            <a:r>
              <a:rPr sz="1450" spc="-25" dirty="0">
                <a:solidFill>
                  <a:srgbClr val="0C0805"/>
                </a:solidFill>
                <a:latin typeface="Times New Roman"/>
                <a:cs typeface="Times New Roman"/>
              </a:rPr>
              <a:t>ck</a:t>
            </a:r>
            <a:r>
              <a:rPr sz="1450" dirty="0">
                <a:solidFill>
                  <a:srgbClr val="0C0805"/>
                </a:solidFill>
                <a:latin typeface="Times New Roman"/>
                <a:cs typeface="Times New Roman"/>
              </a:rPr>
              <a:t> </a:t>
            </a:r>
            <a:r>
              <a:rPr sz="1450" spc="-15" dirty="0">
                <a:solidFill>
                  <a:srgbClr val="0C0805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0C0805"/>
                </a:solidFill>
                <a:latin typeface="Times New Roman"/>
                <a:cs typeface="Times New Roman"/>
              </a:rPr>
              <a:t>to</a:t>
            </a:r>
            <a:r>
              <a:rPr sz="1450" dirty="0">
                <a:solidFill>
                  <a:srgbClr val="0C0805"/>
                </a:solidFill>
                <a:latin typeface="Times New Roman"/>
                <a:cs typeface="Times New Roman"/>
              </a:rPr>
              <a:t> </a:t>
            </a:r>
            <a:r>
              <a:rPr sz="1450" spc="-60" dirty="0">
                <a:solidFill>
                  <a:srgbClr val="0C0805"/>
                </a:solidFill>
                <a:latin typeface="Times New Roman"/>
                <a:cs typeface="Times New Roman"/>
              </a:rPr>
              <a:t> </a:t>
            </a:r>
            <a:r>
              <a:rPr sz="1450" spc="5" dirty="0">
                <a:solidFill>
                  <a:srgbClr val="0C0805"/>
                </a:solidFill>
                <a:latin typeface="Times New Roman"/>
                <a:cs typeface="Times New Roman"/>
              </a:rPr>
              <a:t>s</a:t>
            </a:r>
            <a:r>
              <a:rPr sz="1450" spc="-5" dirty="0">
                <a:solidFill>
                  <a:srgbClr val="0C0805"/>
                </a:solidFill>
                <a:latin typeface="Times New Roman"/>
                <a:cs typeface="Times New Roman"/>
              </a:rPr>
              <a:t>e</a:t>
            </a:r>
            <a:r>
              <a:rPr sz="1450" spc="55" dirty="0">
                <a:solidFill>
                  <a:srgbClr val="0C0805"/>
                </a:solidFill>
                <a:latin typeface="Times New Roman"/>
                <a:cs typeface="Times New Roman"/>
              </a:rPr>
              <a:t>e</a:t>
            </a:r>
            <a:r>
              <a:rPr sz="1450" dirty="0">
                <a:solidFill>
                  <a:srgbClr val="0C0805"/>
                </a:solidFill>
                <a:latin typeface="Times New Roman"/>
                <a:cs typeface="Times New Roman"/>
              </a:rPr>
              <a:t> </a:t>
            </a:r>
            <a:r>
              <a:rPr sz="1450" spc="-65" dirty="0">
                <a:solidFill>
                  <a:srgbClr val="0C0805"/>
                </a:solidFill>
                <a:latin typeface="Times New Roman"/>
                <a:cs typeface="Times New Roman"/>
              </a:rPr>
              <a:t> </a:t>
            </a:r>
            <a:r>
              <a:rPr sz="1450" spc="-40" dirty="0">
                <a:solidFill>
                  <a:srgbClr val="0C0805"/>
                </a:solidFill>
                <a:latin typeface="Times New Roman"/>
                <a:cs typeface="Times New Roman"/>
              </a:rPr>
              <a:t>which</a:t>
            </a:r>
            <a:r>
              <a:rPr sz="1450" dirty="0">
                <a:solidFill>
                  <a:srgbClr val="0C0805"/>
                </a:solidFill>
                <a:latin typeface="Times New Roman"/>
                <a:cs typeface="Times New Roman"/>
              </a:rPr>
              <a:t> </a:t>
            </a:r>
            <a:r>
              <a:rPr sz="1450" spc="80" dirty="0">
                <a:solidFill>
                  <a:srgbClr val="0C0805"/>
                </a:solidFill>
                <a:latin typeface="Times New Roman"/>
                <a:cs typeface="Times New Roman"/>
              </a:rPr>
              <a:t> </a:t>
            </a:r>
            <a:r>
              <a:rPr sz="1450" spc="-25" dirty="0">
                <a:solidFill>
                  <a:srgbClr val="0C0805"/>
                </a:solidFill>
                <a:latin typeface="Times New Roman"/>
                <a:cs typeface="Times New Roman"/>
              </a:rPr>
              <a:t>gam</a:t>
            </a:r>
            <a:r>
              <a:rPr sz="1450" spc="-40" dirty="0">
                <a:solidFill>
                  <a:srgbClr val="0C0805"/>
                </a:solidFill>
                <a:latin typeface="Times New Roman"/>
                <a:cs typeface="Times New Roman"/>
              </a:rPr>
              <a:t>e</a:t>
            </a:r>
            <a:r>
              <a:rPr sz="1450" spc="155" dirty="0">
                <a:solidFill>
                  <a:srgbClr val="0C0805"/>
                </a:solidFill>
                <a:latin typeface="Times New Roman"/>
                <a:cs typeface="Times New Roman"/>
              </a:rPr>
              <a:t>s</a:t>
            </a:r>
            <a:r>
              <a:rPr sz="1450" dirty="0">
                <a:solidFill>
                  <a:srgbClr val="0C0805"/>
                </a:solidFill>
                <a:latin typeface="Times New Roman"/>
                <a:cs typeface="Times New Roman"/>
              </a:rPr>
              <a:t> </a:t>
            </a:r>
            <a:r>
              <a:rPr sz="1450" spc="-120" dirty="0">
                <a:solidFill>
                  <a:srgbClr val="0C0805"/>
                </a:solidFill>
                <a:latin typeface="Times New Roman"/>
                <a:cs typeface="Times New Roman"/>
              </a:rPr>
              <a:t> </a:t>
            </a:r>
            <a:r>
              <a:rPr sz="1450" spc="-70" dirty="0">
                <a:solidFill>
                  <a:srgbClr val="0C0805"/>
                </a:solidFill>
                <a:latin typeface="Times New Roman"/>
                <a:cs typeface="Times New Roman"/>
              </a:rPr>
              <a:t>you</a:t>
            </a:r>
            <a:r>
              <a:rPr sz="1450" dirty="0">
                <a:solidFill>
                  <a:srgbClr val="0C0805"/>
                </a:solidFill>
                <a:latin typeface="Times New Roman"/>
                <a:cs typeface="Times New Roman"/>
              </a:rPr>
              <a:t> </a:t>
            </a:r>
            <a:r>
              <a:rPr sz="1450" spc="25" dirty="0">
                <a:solidFill>
                  <a:srgbClr val="0C0805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0C0805"/>
                </a:solidFill>
                <a:latin typeface="Times New Roman"/>
                <a:cs typeface="Times New Roman"/>
              </a:rPr>
              <a:t>can </a:t>
            </a:r>
            <a:r>
              <a:rPr sz="1450" spc="50" dirty="0">
                <a:solidFill>
                  <a:srgbClr val="0C0805"/>
                </a:solidFill>
                <a:latin typeface="Times New Roman"/>
                <a:cs typeface="Times New Roman"/>
              </a:rPr>
              <a:t> </a:t>
            </a:r>
            <a:r>
              <a:rPr sz="1450" spc="-20" dirty="0">
                <a:solidFill>
                  <a:srgbClr val="0C0805"/>
                </a:solidFill>
                <a:latin typeface="Times New Roman"/>
                <a:cs typeface="Times New Roman"/>
              </a:rPr>
              <a:t>play</a:t>
            </a:r>
            <a:r>
              <a:rPr sz="1450" dirty="0">
                <a:solidFill>
                  <a:srgbClr val="0C0805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0C0805"/>
                </a:solidFill>
                <a:latin typeface="Times New Roman"/>
                <a:cs typeface="Times New Roman"/>
              </a:rPr>
              <a:t> </a:t>
            </a:r>
            <a:r>
              <a:rPr sz="1450" spc="5" dirty="0">
                <a:solidFill>
                  <a:srgbClr val="0C0805"/>
                </a:solidFill>
                <a:latin typeface="Times New Roman"/>
                <a:cs typeface="Times New Roman"/>
              </a:rPr>
              <a:t>each</a:t>
            </a:r>
            <a:r>
              <a:rPr sz="1450" dirty="0">
                <a:solidFill>
                  <a:srgbClr val="0C0805"/>
                </a:solidFill>
                <a:latin typeface="Times New Roman"/>
                <a:cs typeface="Times New Roman"/>
              </a:rPr>
              <a:t> </a:t>
            </a:r>
            <a:r>
              <a:rPr sz="1450" spc="20" dirty="0">
                <a:solidFill>
                  <a:srgbClr val="0C0805"/>
                </a:solidFill>
                <a:latin typeface="Times New Roman"/>
                <a:cs typeface="Times New Roman"/>
              </a:rPr>
              <a:t> </a:t>
            </a:r>
            <a:r>
              <a:rPr sz="1450" spc="30" dirty="0">
                <a:solidFill>
                  <a:srgbClr val="0C0805"/>
                </a:solidFill>
                <a:latin typeface="Times New Roman"/>
                <a:cs typeface="Times New Roman"/>
              </a:rPr>
              <a:t>day.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AAA2C1E7-31C8-3047-94BB-654C181841FD}"/>
              </a:ext>
            </a:extLst>
          </p:cNvPr>
          <p:cNvSpPr txBox="1"/>
          <p:nvPr/>
        </p:nvSpPr>
        <p:spPr>
          <a:xfrm>
            <a:off x="5240338" y="6583363"/>
            <a:ext cx="3684587" cy="2095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450" spc="-80" dirty="0">
                <a:solidFill>
                  <a:srgbClr val="0C0805"/>
                </a:solidFill>
                <a:latin typeface="Times New Roman"/>
                <a:cs typeface="Times New Roman"/>
              </a:rPr>
              <a:t>Not </a:t>
            </a:r>
            <a:r>
              <a:rPr sz="1450" spc="50" dirty="0">
                <a:solidFill>
                  <a:srgbClr val="0C0805"/>
                </a:solidFill>
                <a:latin typeface="Times New Roman"/>
                <a:cs typeface="Times New Roman"/>
              </a:rPr>
              <a:t> </a:t>
            </a:r>
            <a:r>
              <a:rPr sz="1450" spc="30" dirty="0">
                <a:solidFill>
                  <a:srgbClr val="0C0805"/>
                </a:solidFill>
                <a:latin typeface="Times New Roman"/>
                <a:cs typeface="Times New Roman"/>
              </a:rPr>
              <a:t>all</a:t>
            </a:r>
            <a:r>
              <a:rPr sz="1450" dirty="0">
                <a:solidFill>
                  <a:srgbClr val="0C0805"/>
                </a:solidFill>
                <a:latin typeface="Times New Roman"/>
                <a:cs typeface="Times New Roman"/>
              </a:rPr>
              <a:t> </a:t>
            </a:r>
            <a:r>
              <a:rPr sz="1450" spc="-25" dirty="0">
                <a:solidFill>
                  <a:srgbClr val="0C0805"/>
                </a:solidFill>
                <a:latin typeface="Times New Roman"/>
                <a:cs typeface="Times New Roman"/>
              </a:rPr>
              <a:t> game</a:t>
            </a:r>
            <a:r>
              <a:rPr sz="1450" dirty="0">
                <a:solidFill>
                  <a:srgbClr val="0C0805"/>
                </a:solidFill>
                <a:latin typeface="Times New Roman"/>
                <a:cs typeface="Times New Roman"/>
              </a:rPr>
              <a:t> </a:t>
            </a:r>
            <a:r>
              <a:rPr sz="1450" spc="45" dirty="0">
                <a:solidFill>
                  <a:srgbClr val="0C0805"/>
                </a:solidFill>
                <a:latin typeface="Times New Roman"/>
                <a:cs typeface="Times New Roman"/>
              </a:rPr>
              <a:t> </a:t>
            </a:r>
            <a:r>
              <a:rPr sz="1450" spc="-45" dirty="0">
                <a:solidFill>
                  <a:srgbClr val="0C0805"/>
                </a:solidFill>
                <a:latin typeface="Times New Roman"/>
                <a:cs typeface="Times New Roman"/>
              </a:rPr>
              <a:t>equipment</a:t>
            </a:r>
            <a:r>
              <a:rPr sz="1450" dirty="0">
                <a:solidFill>
                  <a:srgbClr val="0C0805"/>
                </a:solidFill>
                <a:latin typeface="Times New Roman"/>
                <a:cs typeface="Times New Roman"/>
              </a:rPr>
              <a:t> </a:t>
            </a:r>
            <a:r>
              <a:rPr sz="1450" spc="80" dirty="0">
                <a:solidFill>
                  <a:srgbClr val="0C0805"/>
                </a:solidFill>
                <a:latin typeface="Times New Roman"/>
                <a:cs typeface="Times New Roman"/>
              </a:rPr>
              <a:t> </a:t>
            </a:r>
            <a:r>
              <a:rPr sz="1450" spc="-35" dirty="0">
                <a:solidFill>
                  <a:srgbClr val="0C0805"/>
                </a:solidFill>
                <a:latin typeface="Times New Roman"/>
                <a:cs typeface="Times New Roman"/>
              </a:rPr>
              <a:t>will</a:t>
            </a:r>
            <a:r>
              <a:rPr sz="1450" dirty="0">
                <a:solidFill>
                  <a:srgbClr val="0C0805"/>
                </a:solidFill>
                <a:latin typeface="Times New Roman"/>
                <a:cs typeface="Times New Roman"/>
              </a:rPr>
              <a:t> </a:t>
            </a:r>
            <a:r>
              <a:rPr sz="1450" spc="45" dirty="0">
                <a:solidFill>
                  <a:srgbClr val="0C0805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0C0805"/>
                </a:solidFill>
                <a:latin typeface="Times New Roman"/>
                <a:cs typeface="Times New Roman"/>
              </a:rPr>
              <a:t>be </a:t>
            </a:r>
            <a:r>
              <a:rPr sz="1450" spc="15" dirty="0">
                <a:solidFill>
                  <a:srgbClr val="0C0805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0C0805"/>
                </a:solidFill>
                <a:latin typeface="Times New Roman"/>
                <a:cs typeface="Times New Roman"/>
              </a:rPr>
              <a:t>out</a:t>
            </a:r>
            <a:r>
              <a:rPr sz="1450" dirty="0">
                <a:solidFill>
                  <a:srgbClr val="0C0805"/>
                </a:solidFill>
                <a:latin typeface="Times New Roman"/>
                <a:cs typeface="Times New Roman"/>
              </a:rPr>
              <a:t> </a:t>
            </a:r>
            <a:r>
              <a:rPr sz="1450" spc="10" dirty="0">
                <a:solidFill>
                  <a:srgbClr val="0C0805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0C0805"/>
                </a:solidFill>
                <a:latin typeface="Times New Roman"/>
                <a:cs typeface="Times New Roman"/>
              </a:rPr>
              <a:t>everyday.</a:t>
            </a:r>
            <a:endParaRPr sz="14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object 2">
            <a:extLst>
              <a:ext uri="{FF2B5EF4-FFF2-40B4-BE49-F238E27FC236}">
                <a16:creationId xmlns:a16="http://schemas.microsoft.com/office/drawing/2014/main" id="{D9636D58-55BE-D14E-92BD-92021799F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FD70EFC-5523-F841-B779-2CF5C372F85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wrap="square" lIns="0" tIns="321538" rIns="0" bIns="0">
            <a:spAutoFit/>
          </a:bodyPr>
          <a:lstStyle/>
          <a:p>
            <a:pPr marL="541020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b="1" spc="-254" dirty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b="1" spc="-190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b="1" spc="75" dirty="0">
                <a:solidFill>
                  <a:srgbClr val="FFFFFF"/>
                </a:solidFill>
                <a:latin typeface="Times New Roman"/>
                <a:cs typeface="Times New Roman"/>
              </a:rPr>
              <a:t>w</a:t>
            </a:r>
            <a:r>
              <a:rPr b="1" spc="-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65" dirty="0">
                <a:solidFill>
                  <a:srgbClr val="FFFFFF"/>
                </a:solidFill>
                <a:latin typeface="Times New Roman"/>
                <a:cs typeface="Times New Roman"/>
              </a:rPr>
              <a:t>does</a:t>
            </a:r>
            <a:r>
              <a:rPr b="1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145" dirty="0">
                <a:solidFill>
                  <a:srgbClr val="FFFFFF"/>
                </a:solidFill>
                <a:latin typeface="Times New Roman"/>
                <a:cs typeface="Times New Roman"/>
              </a:rPr>
              <a:t>Acti</a:t>
            </a:r>
            <a:r>
              <a:rPr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b="1" spc="204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b="1" spc="-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64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b="1" spc="75" dirty="0">
                <a:solidFill>
                  <a:srgbClr val="FFFFFF"/>
                </a:solidFill>
                <a:latin typeface="Times New Roman"/>
                <a:cs typeface="Times New Roman"/>
              </a:rPr>
              <a:t>eces</a:t>
            </a:r>
            <a:r>
              <a:rPr b="1" spc="25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b="1" spc="-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55" dirty="0">
                <a:solidFill>
                  <a:srgbClr val="FFFFFF"/>
                </a:solidFill>
                <a:latin typeface="Times New Roman"/>
                <a:cs typeface="Times New Roman"/>
              </a:rPr>
              <a:t>w</a:t>
            </a:r>
            <a:r>
              <a:rPr b="1" spc="-165" dirty="0">
                <a:solidFill>
                  <a:srgbClr val="FFFFFF"/>
                </a:solidFill>
                <a:latin typeface="Times New Roman"/>
                <a:cs typeface="Times New Roman"/>
              </a:rPr>
              <a:t>ork?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C8D67D4A-2016-4F4C-8BE1-0356E622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175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ＭＳ Ｐゴシック" charset="-128"/>
              </a:rPr>
              <a:t>Today</a:t>
            </a:r>
            <a:r>
              <a:rPr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’</a:t>
            </a:r>
            <a:r>
              <a:rPr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 Purpose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ＭＳ Ｐゴシック" charset="-128"/>
            </a:endParaRPr>
          </a:p>
        </p:txBody>
      </p:sp>
      <p:sp>
        <p:nvSpPr>
          <p:cNvPr id="13314" name="Content Placeholder 2">
            <a:extLst>
              <a:ext uri="{FF2B5EF4-FFF2-40B4-BE49-F238E27FC236}">
                <a16:creationId xmlns:a16="http://schemas.microsoft.com/office/drawing/2014/main" id="{1DDFFB0F-6D4B-E247-BFC4-279D354CC04D}"/>
              </a:ext>
            </a:extLst>
          </p:cNvPr>
          <p:cNvSpPr>
            <a:spLocks noGrp="1" noChangeArrowheads="1"/>
          </p:cNvSpPr>
          <p:nvPr>
            <p:ph sz="quarter" idx="4294967295"/>
          </p:nvPr>
        </p:nvSpPr>
        <p:spPr bwMode="auto">
          <a:xfrm>
            <a:off x="650875" y="1295400"/>
            <a:ext cx="8229600" cy="426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To discuss the critical features and essential practices of Positive Behavioral Interventions and Supports (PBIS) and the roles of the Paraprofessional in implementation. </a:t>
            </a:r>
            <a:endParaRPr lang="en-US" altLang="en-US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3315" name="Picture 2">
            <a:extLst>
              <a:ext uri="{FF2B5EF4-FFF2-40B4-BE49-F238E27FC236}">
                <a16:creationId xmlns:a16="http://schemas.microsoft.com/office/drawing/2014/main" id="{3DFB033F-B4BF-894C-B40F-CD3700D3F6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41613" y="3300413"/>
            <a:ext cx="440055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6EA395-FC70-9545-9252-89C3ED7D4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542" y="3299791"/>
            <a:ext cx="4401176" cy="290222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10CAF-B788-4946-8CCB-02DEC78FF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Supervision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7B3E5-C09C-B14D-A070-2672EE961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8580" indent="-68580" fontAlgn="auto"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Who supervises? </a:t>
            </a:r>
          </a:p>
          <a:p>
            <a:pPr marL="68580" indent="-68580" fontAlgn="auto"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often?</a:t>
            </a:r>
          </a:p>
          <a:p>
            <a:pPr marL="68580" indent="-68580" fontAlgn="auto"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supervision “equally distributed?” </a:t>
            </a:r>
          </a:p>
          <a:p>
            <a:pPr marL="68580" indent="-68580" fontAlgn="auto"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Has everyone who supervises received adequate training? </a:t>
            </a:r>
          </a:p>
          <a:p>
            <a:pPr marL="68580" indent="-68580" fontAlgn="auto"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What’s the adult to student ratio? </a:t>
            </a:r>
          </a:p>
          <a:p>
            <a:pPr marL="68580" indent="-68580" fontAlgn="auto"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Are all supervisors visible to students and one another?</a:t>
            </a:r>
          </a:p>
          <a:p>
            <a:pPr marL="68580" indent="-68580" fontAlgn="auto"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areas need multiple supervisors?</a:t>
            </a:r>
          </a:p>
          <a:p>
            <a:pPr marL="68580" indent="-68580" fontAlgn="auto"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is the communication protocol for supervisors?</a:t>
            </a:r>
          </a:p>
          <a:p>
            <a:pPr marL="68580" indent="-68580" fontAlgn="auto"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are subs oriented and placed on map?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950"/>
            <a:ext cx="8236916" cy="1502189"/>
          </a:xfrm>
        </p:spPr>
        <p:txBody>
          <a:bodyPr/>
          <a:lstStyle/>
          <a:p>
            <a:r>
              <a:rPr lang="en-US" sz="3600" dirty="0"/>
              <a:t>Active Supervision: Acknowledgement Systems ……Its About Feedback and Relationships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4314D5-69B6-DC4C-B572-21882C217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114" y="1879892"/>
            <a:ext cx="6718852" cy="447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59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Move, Scan and Have High Rates of Positive Contact!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591" y="1845734"/>
            <a:ext cx="4532243" cy="4023360"/>
          </a:xfrm>
        </p:spPr>
        <p:txBody>
          <a:bodyPr>
            <a:noAutofit/>
          </a:bodyPr>
          <a:lstStyle/>
          <a:p>
            <a:r>
              <a:rPr lang="en-US" sz="2400" dirty="0"/>
              <a:t>Friendly, helpful, open demeanor</a:t>
            </a:r>
          </a:p>
          <a:p>
            <a:r>
              <a:rPr lang="en-US" sz="2400" dirty="0"/>
              <a:t>Proactive, non-contingent </a:t>
            </a:r>
          </a:p>
          <a:p>
            <a:r>
              <a:rPr lang="en-US" sz="2400" dirty="0"/>
              <a:t>High rate of  positive delivery:  5:1 Ratio</a:t>
            </a:r>
          </a:p>
          <a:p>
            <a:r>
              <a:rPr lang="en-US" sz="2400" dirty="0"/>
              <a:t>Short (5 to 10 seconds in duration)</a:t>
            </a:r>
          </a:p>
          <a:p>
            <a:r>
              <a:rPr lang="en-US" sz="2400" dirty="0"/>
              <a:t>Involve groups as well as individuals (so that more kids are affected)</a:t>
            </a:r>
          </a:p>
          <a:p>
            <a:pPr>
              <a:buNone/>
            </a:pPr>
            <a:r>
              <a:rPr lang="en-US" sz="2400" dirty="0"/>
              <a:t>* Sends the “I see you and notice you  as a person doing the right thing” message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A1C42-47E8-9946-BAF4-3A7AF2485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834" y="2185229"/>
            <a:ext cx="38100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92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655" y="391886"/>
            <a:ext cx="7453746" cy="1111794"/>
          </a:xfrm>
        </p:spPr>
        <p:txBody>
          <a:bodyPr/>
          <a:lstStyle/>
          <a:p>
            <a:r>
              <a:rPr lang="en-US" dirty="0"/>
              <a:t>Example: Recognition for Commons Expectations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1" y="2359342"/>
            <a:ext cx="2825353" cy="376713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95255" y="2119744"/>
            <a:ext cx="5091545" cy="4006735"/>
          </a:xfrm>
        </p:spPr>
        <p:txBody>
          <a:bodyPr>
            <a:normAutofit/>
          </a:bodyPr>
          <a:lstStyle/>
          <a:p>
            <a:r>
              <a:rPr lang="en-US" sz="2400" dirty="0"/>
              <a:t>Golden Spoon handed out to tables by lunch supervisors for following established expectations</a:t>
            </a:r>
          </a:p>
          <a:p>
            <a:r>
              <a:rPr lang="en-US" sz="2400" dirty="0"/>
              <a:t>Tables that have the Golden Spoon on them get to leave a little early for commons/ playground</a:t>
            </a:r>
          </a:p>
          <a:p>
            <a:r>
              <a:rPr lang="en-US" sz="2400" dirty="0"/>
              <a:t>Kids who are </a:t>
            </a:r>
            <a:r>
              <a:rPr lang="en-US" sz="2400" b="1" dirty="0"/>
              <a:t>frequently</a:t>
            </a:r>
            <a:r>
              <a:rPr lang="en-US" sz="2400" dirty="0"/>
              <a:t> at a Golden Spoon table or go the extra mile can earn ”go to the front of the lunch line (politely) tickets.”</a:t>
            </a:r>
          </a:p>
        </p:txBody>
      </p:sp>
    </p:spTree>
    <p:extLst>
      <p:ext uri="{BB962C8B-B14F-4D97-AF65-F5344CB8AC3E}">
        <p14:creationId xmlns:p14="http://schemas.microsoft.com/office/powerpoint/2010/main" val="3102967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7178" r="-77178"/>
          <a:stretch>
            <a:fillRect/>
          </a:stretch>
        </p:blipFill>
        <p:spPr>
          <a:xfrm>
            <a:off x="-2122266" y="1790747"/>
            <a:ext cx="8403798" cy="4405262"/>
          </a:xfrm>
        </p:spPr>
      </p:pic>
      <p:sp>
        <p:nvSpPr>
          <p:cNvPr id="7372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2325"/>
          </a:xfrm>
        </p:spPr>
        <p:txBody>
          <a:bodyPr/>
          <a:lstStyle/>
          <a:p>
            <a:r>
              <a:rPr lang="en-US" sz="3600" dirty="0"/>
              <a:t>Pt. Defiance – Golden Plungers!!!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5194CF-0D43-C34D-AD83-1CE2D881F81B}"/>
              </a:ext>
            </a:extLst>
          </p:cNvPr>
          <p:cNvSpPr txBox="1"/>
          <p:nvPr/>
        </p:nvSpPr>
        <p:spPr>
          <a:xfrm>
            <a:off x="4194313" y="2087217"/>
            <a:ext cx="427382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Custodian awards the Golden Plunger to hallway with cleanest bathrooms at end of day. Classes in that hallway earn “credit” towards extra recess time. </a:t>
            </a:r>
          </a:p>
        </p:txBody>
      </p:sp>
    </p:spTree>
    <p:extLst>
      <p:ext uri="{BB962C8B-B14F-4D97-AF65-F5344CB8AC3E}">
        <p14:creationId xmlns:p14="http://schemas.microsoft.com/office/powerpoint/2010/main" val="3470391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3">
            <a:extLst>
              <a:ext uri="{FF2B5EF4-FFF2-40B4-BE49-F238E27FC236}">
                <a16:creationId xmlns:a16="http://schemas.microsoft.com/office/drawing/2014/main" id="{19727388-3F6C-AC42-9447-7E986C514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Active Supervision: Addressing </a:t>
            </a:r>
            <a:b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Behavior ERRORS</a:t>
            </a:r>
          </a:p>
        </p:txBody>
      </p:sp>
      <p:sp>
        <p:nvSpPr>
          <p:cNvPr id="76801" name="Content Placeholder 2">
            <a:extLst>
              <a:ext uri="{FF2B5EF4-FFF2-40B4-BE49-F238E27FC236}">
                <a16:creationId xmlns:a16="http://schemas.microsoft.com/office/drawing/2014/main" id="{D81F3434-2B53-7447-A817-5A261F727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931988"/>
            <a:ext cx="7543800" cy="4406900"/>
          </a:xfrm>
        </p:spPr>
        <p:txBody>
          <a:bodyPr>
            <a:normAutofit fontScale="92500" lnSpcReduction="20000"/>
          </a:bodyPr>
          <a:lstStyle/>
          <a:p>
            <a:pPr marL="68580" indent="-68580" fontAlgn="auto">
              <a:buFont typeface="Arial" charset="0"/>
              <a:buNone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Interacting Frequently</a:t>
            </a:r>
          </a:p>
          <a:p>
            <a:pPr marL="68580" indent="-68580" fontAlgn="auto">
              <a:defRPr/>
            </a:pPr>
            <a:r>
              <a:rPr lang="en-US" altLang="en-US" sz="2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Corrective response</a:t>
            </a:r>
          </a:p>
          <a:p>
            <a:pPr marL="288036" lvl="1" indent="-137160" fontAlgn="auto">
              <a:defRPr/>
            </a:pPr>
            <a:r>
              <a:rPr lang="en-US" altLang="en-US" sz="2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Non-argumentative, noncritical- specific to behavior</a:t>
            </a:r>
          </a:p>
          <a:p>
            <a:pPr marL="288036" lvl="1" indent="-137160" fontAlgn="auto">
              <a:defRPr/>
            </a:pPr>
            <a:r>
              <a:rPr lang="en-US" altLang="en-US" sz="2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Systematic =  correct, model, practice, reinforce</a:t>
            </a:r>
          </a:p>
          <a:p>
            <a:pPr marL="288036" lvl="1" indent="-137160" fontAlgn="auto">
              <a:defRPr/>
            </a:pPr>
            <a:r>
              <a:rPr lang="en-US" altLang="en-US" sz="2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Be Calm, Consistent, Brief, Immediate, Respectful</a:t>
            </a:r>
          </a:p>
          <a:p>
            <a:pPr marL="288036" lvl="1" indent="-137160" fontAlgn="auto">
              <a:defRPr/>
            </a:pPr>
            <a:r>
              <a:rPr lang="en-US" altLang="en-US" sz="2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Reconnect with student</a:t>
            </a:r>
          </a:p>
          <a:p>
            <a:pPr marL="288036" lvl="1" indent="-137160" fontAlgn="auto">
              <a:defRPr/>
            </a:pPr>
            <a:endParaRPr lang="en-US" altLang="en-US" sz="26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</a:endParaRPr>
          </a:p>
          <a:p>
            <a:pPr marL="68580" indent="-68580" fontAlgn="auto">
              <a:defRPr/>
            </a:pPr>
            <a:r>
              <a:rPr lang="en-US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Follow through on consequence</a:t>
            </a:r>
          </a:p>
          <a:p>
            <a:pPr marL="288036" lvl="1" indent="-137160" fontAlgn="auto">
              <a:defRPr/>
            </a:pPr>
            <a:r>
              <a:rPr lang="en-US" altLang="en-US" sz="2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Neutral, businesslike demeanor</a:t>
            </a:r>
          </a:p>
          <a:p>
            <a:pPr marL="288036" lvl="1" indent="-137160" fontAlgn="auto">
              <a:defRPr/>
            </a:pPr>
            <a:r>
              <a:rPr lang="en-US" altLang="en-US" sz="2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Fair, non-arbitrary</a:t>
            </a:r>
          </a:p>
          <a:p>
            <a:pPr marL="288036" lvl="1" indent="-137160" fontAlgn="auto">
              <a:defRPr/>
            </a:pPr>
            <a:r>
              <a:rPr lang="en-US" altLang="en-US" sz="2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Clear and firm </a:t>
            </a:r>
          </a:p>
          <a:p>
            <a:pPr marL="288036" lvl="1" indent="-137160" fontAlgn="auto">
              <a:defRPr/>
            </a:pPr>
            <a:r>
              <a:rPr lang="en-US" altLang="en-US" sz="2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In alignment with school plan and policy</a:t>
            </a:r>
          </a:p>
          <a:p>
            <a:pPr marL="288036" lvl="1" indent="-137160" fontAlgn="auto">
              <a:defRPr/>
            </a:pPr>
            <a:r>
              <a:rPr lang="en-US" altLang="en-US" sz="2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Reconnect with student </a:t>
            </a:r>
          </a:p>
          <a:p>
            <a:pPr marL="288036" lvl="1" indent="-137160" fontAlgn="auto">
              <a:defRPr/>
            </a:pPr>
            <a:endParaRPr lang="en-US" altLang="en-US" sz="26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5">
            <a:extLst>
              <a:ext uri="{FF2B5EF4-FFF2-40B4-BE49-F238E27FC236}">
                <a16:creationId xmlns:a16="http://schemas.microsoft.com/office/drawing/2014/main" id="{97092574-DC56-CB42-AAE9-0D508EAF839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15925" y="466725"/>
            <a:ext cx="8194675" cy="488950"/>
          </a:xfrm>
          <a:prstGeom prst="roundRect">
            <a:avLst>
              <a:gd name="adj" fmla="val 21667"/>
            </a:avLst>
          </a:prstGeom>
        </p:spPr>
        <p:txBody>
          <a:bodyPr>
            <a:normAutofit fontScale="90000"/>
          </a:bodyPr>
          <a:lstStyle/>
          <a:p>
            <a:pPr marL="60325" indent="-60325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+mn-lt"/>
                <a:ea typeface="ＭＳ Ｐゴシック"/>
              </a:rPr>
              <a:t>Response Strategies &amp; Error Correction</a:t>
            </a:r>
          </a:p>
        </p:txBody>
      </p:sp>
      <p:sp>
        <p:nvSpPr>
          <p:cNvPr id="80898" name="Rectangle 6">
            <a:extLst>
              <a:ext uri="{FF2B5EF4-FFF2-40B4-BE49-F238E27FC236}">
                <a16:creationId xmlns:a16="http://schemas.microsoft.com/office/drawing/2014/main" id="{DDE7EF5A-6ADD-7244-A567-C5DC61E15AA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15925" y="1133475"/>
            <a:ext cx="8194675" cy="5164138"/>
          </a:xfrm>
        </p:spPr>
        <p:txBody>
          <a:bodyPr>
            <a:normAutofit lnSpcReduction="10000"/>
          </a:bodyPr>
          <a:lstStyle/>
          <a:p>
            <a:pPr marL="68580" indent="-68580" fontAlgn="auto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ＭＳ Ｐゴシック" charset="-128"/>
              </a:rPr>
              <a:t> </a:t>
            </a:r>
            <a:r>
              <a:rPr lang="en-US" altLang="en-US" sz="2800" dirty="0">
                <a:solidFill>
                  <a:schemeClr val="accent5"/>
                </a:solidFill>
                <a:ea typeface="ＭＳ Ｐゴシック" charset="-128"/>
              </a:rPr>
              <a:t>Continuum of Error Correction  Strategies . . .</a:t>
            </a:r>
            <a:r>
              <a:rPr lang="en-US" altLang="en-US" sz="2400" dirty="0">
                <a:solidFill>
                  <a:schemeClr val="accent5"/>
                </a:solidFill>
                <a:ea typeface="ＭＳ Ｐゴシック" charset="-128"/>
              </a:rPr>
              <a:t> </a:t>
            </a:r>
          </a:p>
          <a:p>
            <a:pPr marL="68580" indent="-68580" fontAlgn="auto">
              <a:buFont typeface="Arial" charset="0"/>
              <a:buNone/>
              <a:defRPr/>
            </a:pP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Prompt </a:t>
            </a: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= visual or verbal cue</a:t>
            </a:r>
          </a:p>
          <a:p>
            <a:pPr marL="68580" indent="-68580" fontAlgn="auto">
              <a:buFont typeface="Arial" charset="0"/>
              <a:buNone/>
              <a:defRPr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	“Show me that again with walking feet”</a:t>
            </a:r>
          </a:p>
          <a:p>
            <a:pPr marL="68580" indent="-68580" fontAlgn="auto">
              <a:buFont typeface="Arial" charset="0"/>
              <a:buNone/>
              <a:defRPr/>
            </a:pP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Redirect</a:t>
            </a: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= restate expected behavior</a:t>
            </a:r>
          </a:p>
          <a:p>
            <a:pPr marL="68580" indent="-68580" fontAlgn="auto">
              <a:buFont typeface="Arial" charset="0"/>
              <a:buNone/>
              <a:defRPr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	“Please be responsible by having your lunch ID ready”</a:t>
            </a:r>
          </a:p>
          <a:p>
            <a:pPr marL="68580" indent="-68580" fontAlgn="auto">
              <a:buFont typeface="Arial" charset="0"/>
              <a:buNone/>
              <a:defRPr/>
            </a:pP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Tell and acknowledge</a:t>
            </a:r>
          </a:p>
          <a:p>
            <a:pPr marL="68580" indent="-68580" fontAlgn="auto">
              <a:buFont typeface="Arial" charset="0"/>
              <a:buNone/>
              <a:defRPr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	“I can dismiss you to recess when your table is clean.” “Thanks!”</a:t>
            </a:r>
          </a:p>
          <a:p>
            <a:pPr marL="68580" indent="-68580" fontAlgn="auto">
              <a:buFont typeface="Arial" charset="0"/>
              <a:buNone/>
              <a:defRPr/>
            </a:pP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Provide Choice</a:t>
            </a: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</a:p>
          <a:p>
            <a:pPr marL="68580" indent="-68580" fontAlgn="auto">
              <a:buFont typeface="Arial" charset="0"/>
              <a:buNone/>
              <a:defRPr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	“During commons you can sit with friends at the tables or work in the quiet area of the library..”</a:t>
            </a:r>
          </a:p>
          <a:p>
            <a:pPr marL="68580" indent="-68580" fontAlgn="auto">
              <a:buFont typeface="Arial" charset="0"/>
              <a:buNone/>
              <a:defRPr/>
            </a:pP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Speak with the student directly (away from peers)</a:t>
            </a:r>
          </a:p>
          <a:p>
            <a:pPr marL="68580" indent="-68580" fontAlgn="auto">
              <a:buFont typeface="Arial" charset="0"/>
              <a:buNone/>
              <a:defRPr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	“Please step over here with me so we can talk.”</a:t>
            </a:r>
          </a:p>
          <a:p>
            <a:pPr marL="68580" indent="-68580" fontAlgn="auto">
              <a:lnSpc>
                <a:spcPct val="80000"/>
              </a:lnSpc>
              <a:defRPr/>
            </a:pPr>
            <a:endParaRPr lang="en-US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109" y="286605"/>
            <a:ext cx="7805651" cy="1272032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The 2X10 Strategy: Making Connections  </a:t>
            </a:r>
            <a:br>
              <a:rPr lang="en-US" dirty="0"/>
            </a:br>
            <a:r>
              <a:rPr lang="en-US" sz="1500" dirty="0"/>
              <a:t>(Smith &amp; Lambert, 2008)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599" y="1997531"/>
            <a:ext cx="5080341" cy="4023360"/>
          </a:xfrm>
        </p:spPr>
        <p:txBody>
          <a:bodyPr>
            <a:normAutofit fontScale="47500" lnSpcReduction="20000"/>
          </a:bodyPr>
          <a:lstStyle/>
          <a:p>
            <a:pPr marL="85725" indent="0">
              <a:lnSpc>
                <a:spcPct val="120000"/>
              </a:lnSpc>
              <a:buNone/>
            </a:pPr>
            <a:r>
              <a:rPr lang="en-US" sz="4400" dirty="0"/>
              <a:t>Try 2 X 10!</a:t>
            </a:r>
          </a:p>
          <a:p>
            <a:pPr lvl="1">
              <a:lnSpc>
                <a:spcPct val="120000"/>
              </a:lnSpc>
            </a:pPr>
            <a:r>
              <a:rPr lang="en-US" sz="4400" dirty="0"/>
              <a:t>Spend 2 minutes a day for 10 days in a row </a:t>
            </a:r>
          </a:p>
          <a:p>
            <a:pPr lvl="1">
              <a:lnSpc>
                <a:spcPct val="120000"/>
              </a:lnSpc>
            </a:pPr>
            <a:r>
              <a:rPr lang="en-US" sz="4400" dirty="0"/>
              <a:t>Focus on acknowledgement, getting to know them beyond their school work and show genuine caring/connection. (Even if they don’t respond immediately keep it up)</a:t>
            </a:r>
          </a:p>
          <a:p>
            <a:pPr>
              <a:lnSpc>
                <a:spcPct val="120000"/>
              </a:lnSpc>
            </a:pPr>
            <a:r>
              <a:rPr lang="en-US" sz="4400" dirty="0"/>
              <a:t>Improves behavior and student connection to school by 85%</a:t>
            </a:r>
          </a:p>
          <a:p>
            <a:pPr marL="85725" indent="0">
              <a:lnSpc>
                <a:spcPct val="120000"/>
              </a:lnSpc>
              <a:buNone/>
            </a:pPr>
            <a:r>
              <a:rPr lang="en-US" sz="4400" b="1" dirty="0"/>
              <a:t>Small, consistent investment = big change</a:t>
            </a:r>
          </a:p>
          <a:p>
            <a:pPr marL="85725" indent="0">
              <a:lnSpc>
                <a:spcPct val="120000"/>
              </a:lnSpc>
              <a:buNone/>
            </a:pPr>
            <a:r>
              <a:rPr lang="en-US" sz="4400" b="1" dirty="0"/>
              <a:t>Relationships matter!</a:t>
            </a:r>
          </a:p>
          <a:p>
            <a:endParaRPr lang="en-US" sz="3100" dirty="0"/>
          </a:p>
          <a:p>
            <a:pPr marL="85725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344C6E-A50D-B248-AA16-F9D62C612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03" y="2290692"/>
            <a:ext cx="3044863" cy="248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08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F1BBB303-3121-ED4E-B1F2-F2341258A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/>
              </a:rPr>
              <a:t>Acknowledging Positive Behavior &amp; Building Relationships Conversation</a:t>
            </a:r>
            <a:b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/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ＭＳ Ｐゴシック"/>
            </a:endParaRPr>
          </a:p>
        </p:txBody>
      </p:sp>
      <p:sp>
        <p:nvSpPr>
          <p:cNvPr id="53250" name="Content Placeholder 2">
            <a:extLst>
              <a:ext uri="{FF2B5EF4-FFF2-40B4-BE49-F238E27FC236}">
                <a16:creationId xmlns:a16="http://schemas.microsoft.com/office/drawing/2014/main" id="{15F6C347-394E-694B-9D64-9080844C8A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22325" y="2098675"/>
            <a:ext cx="7543800" cy="377031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Char char="§"/>
            </a:pPr>
            <a:r>
              <a:rPr lang="en-US" altLang="en-US" sz="2800">
                <a:ea typeface="ＭＳ Ｐゴシック" panose="020B0600070205080204" pitchFamily="34" charset="-128"/>
              </a:rPr>
              <a:t>How could you use acknowledging positive behavior more effectively in the settings you supervise and support? </a:t>
            </a:r>
          </a:p>
          <a:p>
            <a:pPr>
              <a:buFont typeface="Wingdings" pitchFamily="2" charset="2"/>
              <a:buChar char="§"/>
            </a:pPr>
            <a:r>
              <a:rPr lang="en-US" altLang="en-US" sz="2800">
                <a:ea typeface="ＭＳ Ｐゴシック" panose="020B0600070205080204" pitchFamily="34" charset="-128"/>
              </a:rPr>
              <a:t>What strategies do you use to quickly correct behavioral errors so that you can continue active supervision?</a:t>
            </a:r>
          </a:p>
          <a:p>
            <a:pPr>
              <a:buFont typeface="Wingdings" pitchFamily="2" charset="2"/>
              <a:buChar char="§"/>
            </a:pPr>
            <a:r>
              <a:rPr lang="en-US" altLang="en-US" sz="2800">
                <a:ea typeface="ＭＳ Ｐゴシック" panose="020B0600070205080204" pitchFamily="34" charset="-128"/>
              </a:rPr>
              <a:t>Is there a student or students you know who would benefit from the 2x10 strategy?</a:t>
            </a:r>
          </a:p>
          <a:p>
            <a:endParaRPr lang="en-US" altLang="en-US" sz="2800">
              <a:ea typeface="ＭＳ Ｐゴシック" panose="020B0600070205080204" pitchFamily="34" charset="-128"/>
            </a:endParaRPr>
          </a:p>
          <a:p>
            <a:pPr>
              <a:buFont typeface="Wingdings 3" pitchFamily="2" charset="2"/>
              <a:buNone/>
            </a:pPr>
            <a:endParaRPr lang="en-US" altLang="en-US" sz="28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743F57A-70AF-804C-8939-6DCBC6E286C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72988" y="1874520"/>
          <a:ext cx="76200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246CDC8-8A06-7446-8DFE-A3DED22569C5}"/>
              </a:ext>
            </a:extLst>
          </p:cNvPr>
          <p:cNvSpPr txBox="1"/>
          <p:nvPr/>
        </p:nvSpPr>
        <p:spPr>
          <a:xfrm>
            <a:off x="122238" y="139700"/>
            <a:ext cx="5195887" cy="9540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n-lt"/>
                <a:ea typeface="ＭＳ Ｐゴシック" charset="0"/>
              </a:rPr>
              <a:t>Using PBIS to Support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n-lt"/>
                <a:ea typeface="ＭＳ Ｐゴシック" charset="0"/>
              </a:rPr>
              <a:t>Student Learning &amp; Progress</a:t>
            </a:r>
          </a:p>
        </p:txBody>
      </p:sp>
      <p:sp>
        <p:nvSpPr>
          <p:cNvPr id="55299" name="TextBox 6">
            <a:extLst>
              <a:ext uri="{FF2B5EF4-FFF2-40B4-BE49-F238E27FC236}">
                <a16:creationId xmlns:a16="http://schemas.microsoft.com/office/drawing/2014/main" id="{51C40BBA-D3EE-7343-A016-AB77E969B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372225"/>
            <a:ext cx="5151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  <a:ea typeface="ＭＳ Ｐゴシック" panose="020B0600070205080204" pitchFamily="34" charset="-128"/>
              </a:rPr>
              <a:t>(Modified from 2009, Dunlap, Lovannone &amp; English) 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879AB4-F95C-C248-8FFA-BEEA52FFA224}"/>
              </a:ext>
            </a:extLst>
          </p:cNvPr>
          <p:cNvSpPr/>
          <p:nvPr/>
        </p:nvSpPr>
        <p:spPr>
          <a:xfrm>
            <a:off x="274638" y="1830388"/>
            <a:ext cx="2286000" cy="132556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Keep problems from occurring.   Most energy and time should go here…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27474B-AD4C-7A4F-856C-FFA7AF5946E8}"/>
              </a:ext>
            </a:extLst>
          </p:cNvPr>
          <p:cNvSpPr/>
          <p:nvPr/>
        </p:nvSpPr>
        <p:spPr>
          <a:xfrm>
            <a:off x="5754688" y="781050"/>
            <a:ext cx="2452687" cy="1627188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Provide training and prompts/supports to give students positive alternatives to meet their needs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CB6C73-8D22-9246-92C1-230D997E00BF}"/>
              </a:ext>
            </a:extLst>
          </p:cNvPr>
          <p:cNvSpPr/>
          <p:nvPr/>
        </p:nvSpPr>
        <p:spPr>
          <a:xfrm>
            <a:off x="6645275" y="4541838"/>
            <a:ext cx="2286000" cy="1830387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Acknowledge attempts at new skills &amp; behavior, calmly delivered accountability for behavior errors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BB2A56-5F41-9B4E-A73A-678D2AAB7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56F7E-E294-E54C-9AD9-1DEC4FE3FC29}" type="slidenum">
              <a:rPr lang="en-US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B6B9A-4514-2844-9834-21369408D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Warm Up</a:t>
            </a:r>
          </a:p>
        </p:txBody>
      </p:sp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376C7A67-D210-2A47-ADE0-BBC107CDC1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 typeface="Calibri" panose="020F0502020204030204" pitchFamily="34" charset="0"/>
              <a:buNone/>
            </a:pPr>
            <a:endParaRPr lang="en-US" altLang="en-US" sz="2400"/>
          </a:p>
          <a:p>
            <a:r>
              <a:rPr lang="en-US" altLang="en-US" sz="2800"/>
              <a:t>What do you already know about PBIS at Hawthorne? </a:t>
            </a:r>
          </a:p>
          <a:p>
            <a:r>
              <a:rPr lang="en-US" altLang="en-US" sz="2800"/>
              <a:t>How do you see PBIS connecting to your role?</a:t>
            </a:r>
          </a:p>
          <a:p>
            <a:endParaRPr lang="en-US" altLang="en-US" sz="2800"/>
          </a:p>
          <a:p>
            <a:pPr>
              <a:buFont typeface="Calibri" panose="020F0502020204030204" pitchFamily="34" charset="0"/>
              <a:buNone/>
            </a:pPr>
            <a:endParaRPr lang="en-US" altLang="en-US"/>
          </a:p>
        </p:txBody>
      </p:sp>
      <p:sp>
        <p:nvSpPr>
          <p:cNvPr id="15363" name="Picture 3" descr="Screen Shot 2016-04-30 at 2.16.38 PM.png">
            <a:extLst>
              <a:ext uri="{FF2B5EF4-FFF2-40B4-BE49-F238E27FC236}">
                <a16:creationId xmlns:a16="http://schemas.microsoft.com/office/drawing/2014/main" id="{BF7885AD-4ED7-5949-9C8C-D9E87327C2CE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 flipV="1">
            <a:off x="3121025" y="3857625"/>
            <a:ext cx="3344863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C96D5B-FFC3-DD47-9B76-88C55854B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139" y="4061156"/>
            <a:ext cx="3246578" cy="214085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847AE-F47A-0B46-BBB9-36ADBE258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040688" cy="100488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>
                <a:solidFill>
                  <a:schemeClr val="tx1"/>
                </a:solidFill>
              </a:rPr>
              <a:t>Strategies to Support Your Planning!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9B342DB-4E2D-C04F-8979-31AACC90FD2C}"/>
              </a:ext>
            </a:extLst>
          </p:cNvPr>
          <p:cNvGraphicFramePr>
            <a:graphicFrameLocks noGrp="1"/>
          </p:cNvGraphicFramePr>
          <p:nvPr/>
        </p:nvGraphicFramePr>
        <p:xfrm>
          <a:off x="533400" y="1828800"/>
          <a:ext cx="8040687" cy="479430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680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0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0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641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7" marB="4571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0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Prevent</a:t>
                      </a:r>
                      <a:endParaRPr lang="en-US" sz="2400" b="1" i="1" dirty="0"/>
                    </a:p>
                  </a:txBody>
                  <a:tcPr marL="91431" marR="91431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Teach</a:t>
                      </a:r>
                      <a:endParaRPr lang="en-US" sz="2400" b="1" i="1" dirty="0"/>
                    </a:p>
                  </a:txBody>
                  <a:tcPr marL="91431" marR="91431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Reinforce/</a:t>
                      </a:r>
                    </a:p>
                    <a:p>
                      <a:pPr algn="ctr"/>
                      <a:r>
                        <a:rPr lang="en-US" sz="2400" b="1" dirty="0"/>
                        <a:t>Recognize</a:t>
                      </a:r>
                      <a:endParaRPr lang="en-US" sz="2400" b="1" i="1" dirty="0"/>
                    </a:p>
                  </a:txBody>
                  <a:tcPr marL="91431" marR="91431" marT="45717" marB="4571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4931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Clarify or Establish Clear, Observable  Expectations for the Student or Situation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Prompts and Cues (signs, reminders, signals etc.)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/>
                    </a:p>
                  </a:txBody>
                  <a:tcPr marL="91431" marR="91431" marT="45717" marB="45717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0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Clearly Teach/Reteach Expectations in the Specific Setting or Situation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000" baseline="0" dirty="0"/>
                    </a:p>
                  </a:txBody>
                  <a:tcPr marL="91431" marR="91431" marT="45717" marB="45717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Provide Immediate, Genuine Attention &amp; Acknowledgement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School Acknowledgement Options for Individuals or Whole Classes/Groups</a:t>
                      </a:r>
                    </a:p>
                  </a:txBody>
                  <a:tcPr marL="91431" marR="91431" marT="45717" marB="4571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735BF-1705-A440-BB08-FB13A1ED3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488" y="287338"/>
            <a:ext cx="7513637" cy="11461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Choose Your Own Adventure</a:t>
            </a:r>
            <a:r>
              <a:rPr lang="mr-I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DE71E990-5B66-3043-8DE8-FAA8723EB4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34988" y="1963738"/>
            <a:ext cx="7831137" cy="390525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200"/>
              <a:t>Try out the PTR Problem Solving Framework. Identify a student who needs some support or a setting that has been difficult to supervise. What strategies might be useful?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636FA43-B2C9-314F-B189-EFFC958D2C7D}"/>
              </a:ext>
            </a:extLst>
          </p:cNvPr>
          <p:cNvGraphicFramePr>
            <a:graphicFrameLocks noGrp="1"/>
          </p:cNvGraphicFramePr>
          <p:nvPr/>
        </p:nvGraphicFramePr>
        <p:xfrm>
          <a:off x="646113" y="3074988"/>
          <a:ext cx="8081962" cy="3278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3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3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3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463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Prevent</a:t>
                      </a:r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Teach</a:t>
                      </a:r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Reinforce/</a:t>
                      </a:r>
                    </a:p>
                    <a:p>
                      <a:pPr algn="ctr"/>
                      <a:r>
                        <a:rPr lang="en-US" sz="2800" dirty="0"/>
                        <a:t>Recognize</a:t>
                      </a:r>
                    </a:p>
                  </a:txBody>
                  <a:tcPr marT="45708" marB="4570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3553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T="45708" marB="4570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>
            <a:extLst>
              <a:ext uri="{FF2B5EF4-FFF2-40B4-BE49-F238E27FC236}">
                <a16:creationId xmlns:a16="http://schemas.microsoft.com/office/drawing/2014/main" id="{74934EC6-2F05-9041-90E7-FACC7FD12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5561013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DF594-0ADC-A543-A25B-7F1EB6FDC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 Video Ideas &amp; Other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FA01B-4324-AE45-89BB-4D64E6D1F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8580" indent="-68580" fontAlgn="auto"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8580" indent="-68580" fontAlgn="auto"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Sample Recess Supervision Orientation Video</a:t>
            </a:r>
          </a:p>
          <a:p>
            <a:pPr marL="68580" indent="-68580" fontAlgn="auto"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https://youtu.be/pZ3RiZk0Otk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8580" indent="-68580" fontAlgn="auto">
              <a:defRPr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8580" indent="-68580" fontAlgn="auto"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Funny playground expectations vides</a:t>
            </a:r>
          </a:p>
          <a:p>
            <a:pPr marL="68580" indent="-68580" fontAlgn="auto"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https://youtu.be/1_RjwlIs8cs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8580" indent="-68580" fontAlgn="auto">
              <a:defRPr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8580" indent="-68580" fontAlgn="auto"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Fun hallway video: </a:t>
            </a:r>
          </a:p>
          <a:p>
            <a:pPr marL="68580" indent="-68580" fontAlgn="auto"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https://youtu.be/OBSXVzgWOtw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8580" indent="-68580" fontAlgn="auto">
              <a:defRPr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8580" indent="-68580" fontAlgn="auto"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Recess Moves: A Toolkit for Quality Recess (free)</a:t>
            </a:r>
          </a:p>
          <a:p>
            <a:pPr marL="68580" indent="-68580" fontAlgn="auto"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http://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www.actionforhealthykids.org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/storage/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Recess_Moves_A_Toolkit_for_Quality_Recess.pdf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8580" indent="-68580" fontAlgn="auto"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1AA046-82AE-6045-99E4-0AFF6A842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93" y="0"/>
            <a:ext cx="5201772" cy="65155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EFB056-FDE6-DE4D-854F-CF3AAB9619DC}"/>
              </a:ext>
            </a:extLst>
          </p:cNvPr>
          <p:cNvSpPr txBox="1"/>
          <p:nvPr/>
        </p:nvSpPr>
        <p:spPr>
          <a:xfrm>
            <a:off x="5665304" y="1584198"/>
            <a:ext cx="281118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district  is using the Multi-Tiered System of Support (MTSS) to help schools develop a continuum of supports for every EPS student.</a:t>
            </a:r>
          </a:p>
          <a:p>
            <a:endParaRPr lang="en-US" sz="2000" dirty="0"/>
          </a:p>
          <a:p>
            <a:r>
              <a:rPr lang="en-US" sz="2400" b="1" dirty="0"/>
              <a:t>Everett Public Schools Systems of Support</a:t>
            </a:r>
          </a:p>
        </p:txBody>
      </p:sp>
    </p:spTree>
    <p:extLst>
      <p:ext uri="{BB962C8B-B14F-4D97-AF65-F5344CB8AC3E}">
        <p14:creationId xmlns:p14="http://schemas.microsoft.com/office/powerpoint/2010/main" val="2737759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0DA1B1D0-070B-4F4F-B627-55216FC7D14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49450" y="228600"/>
            <a:ext cx="7194550" cy="762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3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is PBIS?</a:t>
            </a:r>
          </a:p>
        </p:txBody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AD8328A2-8B6A-5249-99DF-3A83DE51483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31850" y="1317625"/>
            <a:ext cx="7232650" cy="5235575"/>
          </a:xfrm>
        </p:spPr>
        <p:txBody>
          <a:bodyPr>
            <a:normAutofit lnSpcReduction="10000"/>
          </a:bodyPr>
          <a:lstStyle/>
          <a:p>
            <a:pPr marL="0" indent="0" defTabSz="457200" fontAlgn="auto">
              <a:buFont typeface="Calibri" panose="020F0502020204030204" pitchFamily="34" charset="0"/>
              <a:buNone/>
              <a:defRPr/>
            </a:pPr>
            <a:r>
              <a:rPr lang="en-US" altLang="en-US" sz="28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PBIS is</a:t>
            </a: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288036" lvl="1" indent="-137160" defTabSz="457200" fontAlgn="auto">
              <a:defRPr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 of a MTSS systems approach, establishing the </a:t>
            </a:r>
            <a:r>
              <a:rPr lang="en-US" altLang="en-US" sz="2400" b="1" dirty="0">
                <a:solidFill>
                  <a:srgbClr val="00B0F0"/>
                </a:solidFill>
              </a:rPr>
              <a:t>social culture</a:t>
            </a:r>
            <a:r>
              <a:rPr lang="en-US" altLang="en-US" sz="2400" dirty="0">
                <a:solidFill>
                  <a:srgbClr val="00B0F0"/>
                </a:solidFill>
              </a:rPr>
              <a:t> </a:t>
            </a: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behavioral supports needed for schools to be effective learning environments for </a:t>
            </a:r>
            <a:r>
              <a:rPr lang="en-US" altLang="en-US" sz="2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</a:t>
            </a: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students</a:t>
            </a: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68580" indent="-68580" defTabSz="457200" fontAlgn="auto">
              <a:defRPr/>
            </a:pPr>
            <a:r>
              <a:rPr lang="en-US" altLang="en-US" sz="28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Evidence-based features of PBIS</a:t>
            </a:r>
          </a:p>
          <a:p>
            <a:pPr marL="288036" lvl="1" indent="-137160" defTabSz="457200" fontAlgn="auto">
              <a:defRPr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Prevention focused</a:t>
            </a:r>
          </a:p>
          <a:p>
            <a:pPr marL="288036" lvl="1" indent="-137160" defTabSz="457200" fontAlgn="auto">
              <a:defRPr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Define and teach positive social expectations</a:t>
            </a:r>
          </a:p>
          <a:p>
            <a:pPr marL="288036" lvl="1" indent="-137160" defTabSz="457200" fontAlgn="auto">
              <a:defRPr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Acknowledge positive behavior</a:t>
            </a:r>
          </a:p>
          <a:p>
            <a:pPr marL="288036" lvl="1" indent="-137160" defTabSz="457200" fontAlgn="auto">
              <a:defRPr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Arrange consistent consequences for problem behavior</a:t>
            </a:r>
          </a:p>
          <a:p>
            <a:pPr marL="288036" lvl="1" indent="-137160" defTabSz="457200" fontAlgn="auto">
              <a:defRPr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Collection and use of data for decision-making</a:t>
            </a:r>
          </a:p>
          <a:p>
            <a:pPr marL="288036" lvl="1" indent="-137160" defTabSz="457200" fontAlgn="auto">
              <a:defRPr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Continuum of intensive, individual interventions. </a:t>
            </a:r>
          </a:p>
          <a:p>
            <a:pPr marL="288036" lvl="1" indent="-137160" defTabSz="457200" fontAlgn="auto">
              <a:defRPr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Administrative leadership – Team-based implementation</a:t>
            </a:r>
          </a:p>
        </p:txBody>
      </p:sp>
      <p:sp>
        <p:nvSpPr>
          <p:cNvPr id="18435" name="Picture 5">
            <a:extLst>
              <a:ext uri="{FF2B5EF4-FFF2-40B4-BE49-F238E27FC236}">
                <a16:creationId xmlns:a16="http://schemas.microsoft.com/office/drawing/2014/main" id="{95628F6E-344E-BA46-BFF1-FE2F3D27C5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18150" y="428625"/>
            <a:ext cx="271621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7">
            <a:extLst>
              <a:ext uri="{FF2B5EF4-FFF2-40B4-BE49-F238E27FC236}">
                <a16:creationId xmlns:a16="http://schemas.microsoft.com/office/drawing/2014/main" id="{676E3A8E-40CB-B34D-B1AF-DFF63E865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96838"/>
            <a:ext cx="8129588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What Is Active Supervision?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869" y="2015686"/>
            <a:ext cx="5406887" cy="405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67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29F2C9-18EB-134A-9DA5-B6558651C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is Active Supervision?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A368CE-6000-864A-AA7C-313C6F36F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968500"/>
            <a:ext cx="7543800" cy="4213225"/>
          </a:xfrm>
        </p:spPr>
        <p:txBody>
          <a:bodyPr>
            <a:normAutofit fontScale="92500" lnSpcReduction="20000"/>
          </a:bodyPr>
          <a:lstStyle/>
          <a:p>
            <a:pPr marL="68580" indent="-68580" fontAlgn="auto">
              <a:lnSpc>
                <a:spcPct val="120000"/>
              </a:lnSpc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proactive approach used in school settings to monitor large areas with many students, to ensure safety and reduce problem behaviors.</a:t>
            </a:r>
          </a:p>
          <a:p>
            <a:pPr marL="68580" indent="-68580" fontAlgn="auto">
              <a:lnSpc>
                <a:spcPct val="120000"/>
              </a:lnSpc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Commonly used in non-classroom settings such as the cafeteria/commons, hallway or playground -where we often have less adult direction and supervision.</a:t>
            </a:r>
          </a:p>
          <a:p>
            <a:pPr marL="68580" indent="-68580" fontAlgn="auto">
              <a:lnSpc>
                <a:spcPct val="120000"/>
              </a:lnSpc>
              <a:defRPr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8580" indent="-68580" fontAlgn="auto"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Active Supervision we </a:t>
            </a:r>
            <a:r>
              <a:rPr lang="en-US" sz="2800" dirty="0">
                <a:solidFill>
                  <a:schemeClr val="accent2"/>
                </a:solidFill>
              </a:rPr>
              <a:t>Move, Scan and Interact</a:t>
            </a:r>
          </a:p>
          <a:p>
            <a:pPr marL="68580" indent="-68580" fontAlgn="auto">
              <a:buFont typeface="Calibri" panose="020F0502020204030204" pitchFamily="34" charset="0"/>
              <a:buNone/>
              <a:defRPr/>
            </a:pPr>
            <a:endParaRPr lang="en-US" sz="1700" dirty="0">
              <a:solidFill>
                <a:srgbClr val="FF0000"/>
              </a:solidFill>
            </a:endParaRPr>
          </a:p>
          <a:p>
            <a:pPr marL="288036" lvl="1" indent="-137160" fontAlgn="auto">
              <a:defRPr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2010 Susannah Brackett, University of Pittsburgh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993912" y="286604"/>
            <a:ext cx="7372847" cy="826579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Start with Prevention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How can we decrease the likelihood the behavior will occur?</a:t>
            </a:r>
          </a:p>
          <a:p>
            <a:pPr eaLnBrk="1" hangingPunct="1">
              <a:buFont typeface="Arial" charset="0"/>
              <a:buNone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1747" name="Picture 3" descr="Screen shot 2011-12-04 at 7.51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170" y="1836669"/>
            <a:ext cx="6173567" cy="459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5909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37.1"/>
</p:tagLst>
</file>

<file path=ppt/theme/theme1.xml><?xml version="1.0" encoding="utf-8"?>
<a:theme xmlns:a="http://schemas.openxmlformats.org/drawingml/2006/main" name="Classic Theme1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 Theme1" id="{E5E427FB-3591-5144-99AD-72F84323303A}" vid="{1C3F6579-2CF2-7949-A51C-E5C4D8D436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3153</TotalTime>
  <Words>1604</Words>
  <Application>Microsoft Office PowerPoint</Application>
  <PresentationFormat>On-screen Show (4:3)</PresentationFormat>
  <Paragraphs>233</Paragraphs>
  <Slides>33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Calibri</vt:lpstr>
      <vt:lpstr>Calibri Light</vt:lpstr>
      <vt:lpstr>Comic Sans MS</vt:lpstr>
      <vt:lpstr>Courier New</vt:lpstr>
      <vt:lpstr>Times New Roman</vt:lpstr>
      <vt:lpstr>Wingdings</vt:lpstr>
      <vt:lpstr>Wingdings 3</vt:lpstr>
      <vt:lpstr>Classic Theme1</vt:lpstr>
      <vt:lpstr>PowerPoint Presentation</vt:lpstr>
      <vt:lpstr>Today’s Purpose</vt:lpstr>
      <vt:lpstr>Warm Up</vt:lpstr>
      <vt:lpstr>PowerPoint Presentation</vt:lpstr>
      <vt:lpstr>What is PBIS?</vt:lpstr>
      <vt:lpstr>PowerPoint Presentation</vt:lpstr>
      <vt:lpstr>What Is Active Supervision?</vt:lpstr>
      <vt:lpstr>What is Active Supervision?</vt:lpstr>
      <vt:lpstr>Start with Prevention</vt:lpstr>
      <vt:lpstr>Line Up Zones</vt:lpstr>
      <vt:lpstr>Supervising Staff Help to Teach Expectations at Each Non-Classroom Area</vt:lpstr>
      <vt:lpstr>PowerPoint Presentation</vt:lpstr>
      <vt:lpstr>Active &amp; Systematic Supervision Move, Scan and Use Proximity</vt:lpstr>
      <vt:lpstr>Active Supervision Outside</vt:lpstr>
      <vt:lpstr>Systems for Recess Success:</vt:lpstr>
      <vt:lpstr>Map It Out &amp; Plan It Out</vt:lpstr>
      <vt:lpstr>Transitions: Getting to &amp; from the playground</vt:lpstr>
      <vt:lpstr>PowerPoint Presentation</vt:lpstr>
      <vt:lpstr>How does Active Recess work?</vt:lpstr>
      <vt:lpstr>Supervision Considerations</vt:lpstr>
      <vt:lpstr>Active Supervision: Acknowledgement Systems ……Its About Feedback and Relationships</vt:lpstr>
      <vt:lpstr>Move, Scan and Have High Rates of Positive Contact!</vt:lpstr>
      <vt:lpstr>Example: Recognition for Commons Expectations</vt:lpstr>
      <vt:lpstr>Pt. Defiance – Golden Plungers!!!</vt:lpstr>
      <vt:lpstr>Active Supervision: Addressing  Behavior ERRORS</vt:lpstr>
      <vt:lpstr>Response Strategies &amp; Error Correction</vt:lpstr>
      <vt:lpstr>The 2X10 Strategy: Making Connections   (Smith &amp; Lambert, 2008)</vt:lpstr>
      <vt:lpstr>Acknowledging Positive Behavior &amp; Building Relationships Conversation </vt:lpstr>
      <vt:lpstr>PowerPoint Presentation</vt:lpstr>
      <vt:lpstr>Strategies to Support Your Planning!</vt:lpstr>
      <vt:lpstr>Choose Your Own Adventure…</vt:lpstr>
      <vt:lpstr>PowerPoint Presentation</vt:lpstr>
      <vt:lpstr>Some Video Ideas &amp; Other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Sound Supports www.soundsupportsk12.com   Bridget Walker PhD bridgetwalkerphd@gmail.com  </dc:title>
  <dc:creator>Bridget Walker</dc:creator>
  <cp:lastModifiedBy>Phillips, Laura S.</cp:lastModifiedBy>
  <cp:revision>85</cp:revision>
  <cp:lastPrinted>2018-10-03T00:08:33Z</cp:lastPrinted>
  <dcterms:created xsi:type="dcterms:W3CDTF">2017-08-25T14:17:02Z</dcterms:created>
  <dcterms:modified xsi:type="dcterms:W3CDTF">2020-02-18T20:59:03Z</dcterms:modified>
</cp:coreProperties>
</file>